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6"/>
  </p:notesMasterIdLst>
  <p:sldIdLst>
    <p:sldId id="256" r:id="rId2"/>
    <p:sldId id="257"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4" r:id="rId34"/>
    <p:sldId id="293" r:id="rId35"/>
  </p:sldIdLst>
  <p:sldSz cx="12192000" cy="6858000"/>
  <p:notesSz cx="6858000" cy="9144000"/>
  <p:custDataLst>
    <p:tags r:id="rId3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86C4"/>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47" autoAdjust="0"/>
    <p:restoredTop sz="84200" autoAdjust="0"/>
  </p:normalViewPr>
  <p:slideViewPr>
    <p:cSldViewPr snapToGrid="0">
      <p:cViewPr varScale="1">
        <p:scale>
          <a:sx n="98" d="100"/>
          <a:sy n="98" d="100"/>
        </p:scale>
        <p:origin x="900" y="84"/>
      </p:cViewPr>
      <p:guideLst>
        <p:guide orient="horz" pos="2160"/>
        <p:guide pos="3840"/>
      </p:guideLst>
    </p:cSldViewPr>
  </p:slideViewPr>
  <p:outlineViewPr>
    <p:cViewPr>
      <p:scale>
        <a:sx n="33" d="100"/>
        <a:sy n="33" d="100"/>
      </p:scale>
      <p:origin x="0" y="0"/>
    </p:cViewPr>
    <p:sldLst>
      <p:sld r:id="rId1" collapse="1"/>
    </p:sldLst>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1"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59F6A9-28E2-4A56-8EFF-D51CADC6956B}" type="datetimeFigureOut">
              <a:rPr lang="it-IT" smtClean="0"/>
              <a:t>05/07/2021</a:t>
            </a:fld>
            <a:endParaRPr lang="it-IT"/>
          </a:p>
        </p:txBody>
      </p:sp>
      <p:sp>
        <p:nvSpPr>
          <p:cNvPr id="4" name="Segnaposto immagin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EC71AA-B17F-4158-92F8-ABFBDF93C808}" type="slidenum">
              <a:rPr lang="it-IT" smtClean="0"/>
              <a:t>‹N›</a:t>
            </a:fld>
            <a:endParaRPr lang="it-IT"/>
          </a:p>
        </p:txBody>
      </p:sp>
    </p:spTree>
    <p:extLst>
      <p:ext uri="{BB962C8B-B14F-4D97-AF65-F5344CB8AC3E}">
        <p14:creationId xmlns:p14="http://schemas.microsoft.com/office/powerpoint/2010/main" val="1343397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8EC71AA-B17F-4158-92F8-ABFBDF93C808}" type="slidenum">
              <a:rPr lang="it-IT" smtClean="0"/>
              <a:t>33</a:t>
            </a:fld>
            <a:endParaRPr lang="it-IT"/>
          </a:p>
        </p:txBody>
      </p:sp>
    </p:spTree>
    <p:extLst>
      <p:ext uri="{BB962C8B-B14F-4D97-AF65-F5344CB8AC3E}">
        <p14:creationId xmlns:p14="http://schemas.microsoft.com/office/powerpoint/2010/main" val="1753473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8EC71AA-B17F-4158-92F8-ABFBDF93C808}" type="slidenum">
              <a:rPr lang="it-IT" smtClean="0"/>
              <a:t>34</a:t>
            </a:fld>
            <a:endParaRPr lang="it-IT"/>
          </a:p>
        </p:txBody>
      </p:sp>
    </p:spTree>
    <p:extLst>
      <p:ext uri="{BB962C8B-B14F-4D97-AF65-F5344CB8AC3E}">
        <p14:creationId xmlns:p14="http://schemas.microsoft.com/office/powerpoint/2010/main" val="42178217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Pr>
        <a:solidFill>
          <a:srgbClr val="003399"/>
        </a:solidFill>
        <a:effectLst/>
      </p:bgPr>
    </p:bg>
    <p:spTree>
      <p:nvGrpSpPr>
        <p:cNvPr id="1" name=""/>
        <p:cNvGrpSpPr/>
        <p:nvPr/>
      </p:nvGrpSpPr>
      <p:grpSpPr>
        <a:xfrm>
          <a:off x="0" y="0"/>
          <a:ext cx="0" cy="0"/>
          <a:chOff x="0" y="0"/>
          <a:chExt cx="0" cy="0"/>
        </a:xfrm>
      </p:grpSpPr>
      <p:sp>
        <p:nvSpPr>
          <p:cNvPr id="12" name="Rettangolo 11">
            <a:extLst>
              <a:ext uri="{FF2B5EF4-FFF2-40B4-BE49-F238E27FC236}">
                <a16:creationId xmlns="" xmlns:a16="http://schemas.microsoft.com/office/drawing/2014/main" id="{512CA09D-EEF9-4733-9E0D-8C36FB3FEF17}"/>
              </a:ext>
            </a:extLst>
          </p:cNvPr>
          <p:cNvSpPr/>
          <p:nvPr userDrawn="1"/>
        </p:nvSpPr>
        <p:spPr>
          <a:xfrm>
            <a:off x="0" y="844141"/>
            <a:ext cx="12192000" cy="40378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Date Placeholder 3"/>
          <p:cNvSpPr>
            <a:spLocks noGrp="1"/>
          </p:cNvSpPr>
          <p:nvPr>
            <p:ph type="dt" sz="half" idx="10"/>
          </p:nvPr>
        </p:nvSpPr>
        <p:spPr/>
        <p:txBody>
          <a:bodyPr/>
          <a:lstStyle>
            <a:lvl1pPr>
              <a:defRPr>
                <a:latin typeface="Helvetica LT Std Cond" panose="020B0506020202030204" pitchFamily="34" charset="0"/>
              </a:defRPr>
            </a:lvl1pPr>
          </a:lstStyle>
          <a:p>
            <a:fld id="{08B9EBBA-996F-894A-B54A-D6246ED52CEA}" type="datetimeFigureOut">
              <a:rPr lang="en-US" smtClean="0"/>
              <a:pPr/>
              <a:t>7/5/2021</a:t>
            </a:fld>
            <a:endParaRPr lang="en-US" dirty="0"/>
          </a:p>
        </p:txBody>
      </p:sp>
      <p:sp>
        <p:nvSpPr>
          <p:cNvPr id="5" name="Footer Placeholder 4"/>
          <p:cNvSpPr>
            <a:spLocks noGrp="1"/>
          </p:cNvSpPr>
          <p:nvPr>
            <p:ph type="ftr" sz="quarter" idx="11"/>
          </p:nvPr>
        </p:nvSpPr>
        <p:spPr/>
        <p:txBody>
          <a:bodyPr/>
          <a:lstStyle>
            <a:lvl1pPr>
              <a:defRPr>
                <a:latin typeface="Helvetica LT Std Cond" panose="020B0506020202030204" pitchFamily="34" charset="0"/>
              </a:defRPr>
            </a:lvl1pPr>
          </a:lstStyle>
          <a:p>
            <a:r>
              <a:rPr lang="en-US" dirty="0" err="1"/>
              <a:t>Titolo</a:t>
            </a:r>
            <a:r>
              <a:rPr lang="en-US" dirty="0"/>
              <a:t> </a:t>
            </a:r>
            <a:r>
              <a:rPr lang="en-US" dirty="0" err="1"/>
              <a:t>evento</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Connettore diritto 14">
            <a:extLst>
              <a:ext uri="{FF2B5EF4-FFF2-40B4-BE49-F238E27FC236}">
                <a16:creationId xmlns="" xmlns:a16="http://schemas.microsoft.com/office/drawing/2014/main" id="{5186DD1E-A056-4342-BE80-FF20A2600F78}"/>
              </a:ext>
            </a:extLst>
          </p:cNvPr>
          <p:cNvCxnSpPr>
            <a:cxnSpLocks/>
          </p:cNvCxnSpPr>
          <p:nvPr userDrawn="1"/>
        </p:nvCxnSpPr>
        <p:spPr>
          <a:xfrm>
            <a:off x="5736771" y="4865913"/>
            <a:ext cx="0" cy="114794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8" name="Connettore diritto 17">
            <a:extLst>
              <a:ext uri="{FF2B5EF4-FFF2-40B4-BE49-F238E27FC236}">
                <a16:creationId xmlns="" xmlns:a16="http://schemas.microsoft.com/office/drawing/2014/main" id="{A0DA35CE-634A-41AD-8643-F468F576040E}"/>
              </a:ext>
            </a:extLst>
          </p:cNvPr>
          <p:cNvCxnSpPr>
            <a:cxnSpLocks/>
          </p:cNvCxnSpPr>
          <p:nvPr userDrawn="1"/>
        </p:nvCxnSpPr>
        <p:spPr>
          <a:xfrm>
            <a:off x="5736771" y="348342"/>
            <a:ext cx="0" cy="685801"/>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pic>
        <p:nvPicPr>
          <p:cNvPr id="9" name="Picture 8">
            <a:extLst>
              <a:ext uri="{FF2B5EF4-FFF2-40B4-BE49-F238E27FC236}">
                <a16:creationId xmlns="" xmlns:a16="http://schemas.microsoft.com/office/drawing/2014/main" id="{4C5F7654-60EA-40E7-8A0E-93CF8B3C8F6D}"/>
              </a:ext>
            </a:extLst>
          </p:cNvPr>
          <p:cNvPicPr>
            <a:picLocks noChangeAspect="1"/>
          </p:cNvPicPr>
          <p:nvPr userDrawn="1"/>
        </p:nvPicPr>
        <p:blipFill>
          <a:blip r:embed="rId2"/>
          <a:srcRect/>
          <a:stretch/>
        </p:blipFill>
        <p:spPr>
          <a:xfrm>
            <a:off x="3138386" y="1721217"/>
            <a:ext cx="5915229" cy="228365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bg>
      <p:bgPr>
        <a:solidFill>
          <a:schemeClr val="tx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334626" y="6259082"/>
            <a:ext cx="1343706" cy="365125"/>
          </a:xfrm>
        </p:spPr>
        <p:txBody>
          <a:bodyPr/>
          <a:lstStyle>
            <a:lvl1pPr>
              <a:defRPr>
                <a:solidFill>
                  <a:srgbClr val="003399"/>
                </a:solidFill>
              </a:defRPr>
            </a:lvl1pPr>
          </a:lstStyle>
          <a:p>
            <a:fld id="{9B3A1323-8D79-1946-B0D7-40001CF92E9D}" type="datetimeFigureOut">
              <a:rPr lang="en-US" smtClean="0"/>
              <a:pPr/>
              <a:t>7/5/2021</a:t>
            </a:fld>
            <a:endParaRPr lang="en-US" dirty="0"/>
          </a:p>
        </p:txBody>
      </p:sp>
      <p:sp>
        <p:nvSpPr>
          <p:cNvPr id="5" name="Footer Placeholder 4"/>
          <p:cNvSpPr>
            <a:spLocks noGrp="1"/>
          </p:cNvSpPr>
          <p:nvPr>
            <p:ph type="ftr" sz="quarter" idx="11"/>
          </p:nvPr>
        </p:nvSpPr>
        <p:spPr>
          <a:xfrm>
            <a:off x="451514" y="6259082"/>
            <a:ext cx="8644320" cy="365125"/>
          </a:xfrm>
        </p:spPr>
        <p:txBody>
          <a:bodyPr/>
          <a:lstStyle>
            <a:lvl1pPr>
              <a:defRPr>
                <a:solidFill>
                  <a:srgbClr val="003399"/>
                </a:solidFill>
              </a:defRPr>
            </a:lvl1pPr>
          </a:lstStyle>
          <a:p>
            <a:r>
              <a:rPr lang="en-US" dirty="0"/>
              <a:t>TITOLO PRESENTAZIONE</a:t>
            </a:r>
          </a:p>
        </p:txBody>
      </p:sp>
      <p:sp>
        <p:nvSpPr>
          <p:cNvPr id="6" name="Slide Number Placeholder 5"/>
          <p:cNvSpPr>
            <a:spLocks noGrp="1"/>
          </p:cNvSpPr>
          <p:nvPr>
            <p:ph type="sldNum" sz="quarter" idx="12"/>
          </p:nvPr>
        </p:nvSpPr>
        <p:spPr>
          <a:xfrm>
            <a:off x="10678331" y="6133608"/>
            <a:ext cx="1062155" cy="490599"/>
          </a:xfrm>
        </p:spPr>
        <p:txBody>
          <a:bodyPr/>
          <a:lstStyle>
            <a:lvl1pPr>
              <a:defRPr>
                <a:solidFill>
                  <a:srgbClr val="003399"/>
                </a:solidFill>
              </a:defRPr>
            </a:lvl1pPr>
          </a:lstStyle>
          <a:p>
            <a:fld id="{D57F1E4F-1CFF-5643-939E-217C01CDF565}" type="slidenum">
              <a:rPr lang="en-US" smtClean="0"/>
              <a:pPr/>
              <a:t>‹N›</a:t>
            </a:fld>
            <a:endParaRPr lang="en-US" dirty="0"/>
          </a:p>
        </p:txBody>
      </p:sp>
      <p:cxnSp>
        <p:nvCxnSpPr>
          <p:cNvPr id="15" name="Connettore diritto 14">
            <a:extLst>
              <a:ext uri="{FF2B5EF4-FFF2-40B4-BE49-F238E27FC236}">
                <a16:creationId xmlns="" xmlns:a16="http://schemas.microsoft.com/office/drawing/2014/main" id="{9F1A3202-618A-46CB-812C-07A7E7A50F67}"/>
              </a:ext>
            </a:extLst>
          </p:cNvPr>
          <p:cNvCxnSpPr>
            <a:cxnSpLocks/>
          </p:cNvCxnSpPr>
          <p:nvPr userDrawn="1"/>
        </p:nvCxnSpPr>
        <p:spPr>
          <a:xfrm>
            <a:off x="239485" y="6111837"/>
            <a:ext cx="11501001" cy="0"/>
          </a:xfrm>
          <a:prstGeom prst="line">
            <a:avLst/>
          </a:prstGeom>
          <a:ln w="28575">
            <a:solidFill>
              <a:srgbClr val="003399"/>
            </a:solidFill>
          </a:ln>
        </p:spPr>
        <p:style>
          <a:lnRef idx="1">
            <a:schemeClr val="dk1"/>
          </a:lnRef>
          <a:fillRef idx="0">
            <a:schemeClr val="dk1"/>
          </a:fillRef>
          <a:effectRef idx="0">
            <a:schemeClr val="dk1"/>
          </a:effectRef>
          <a:fontRef idx="minor">
            <a:schemeClr val="tx1"/>
          </a:fontRef>
        </p:style>
      </p:cxnSp>
      <p:pic>
        <p:nvPicPr>
          <p:cNvPr id="26" name="Picture 25">
            <a:extLst>
              <a:ext uri="{FF2B5EF4-FFF2-40B4-BE49-F238E27FC236}">
                <a16:creationId xmlns="" xmlns:a16="http://schemas.microsoft.com/office/drawing/2014/main" id="{9181084D-0AEC-4BB9-BA77-00F77C742520}"/>
              </a:ext>
            </a:extLst>
          </p:cNvPr>
          <p:cNvPicPr>
            <a:picLocks noChangeAspect="1"/>
          </p:cNvPicPr>
          <p:nvPr userDrawn="1"/>
        </p:nvPicPr>
        <p:blipFill>
          <a:blip r:embed="rId2"/>
          <a:stretch>
            <a:fillRect/>
          </a:stretch>
        </p:blipFill>
        <p:spPr>
          <a:xfrm>
            <a:off x="273951" y="0"/>
            <a:ext cx="837251" cy="1224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stazione sezione">
    <p:bg>
      <p:bgPr>
        <a:solidFill>
          <a:schemeClr val="tx1"/>
        </a:solidFill>
        <a:effectLst/>
      </p:bgPr>
    </p:bg>
    <p:spTree>
      <p:nvGrpSpPr>
        <p:cNvPr id="1" name=""/>
        <p:cNvGrpSpPr/>
        <p:nvPr/>
      </p:nvGrpSpPr>
      <p:grpSpPr>
        <a:xfrm>
          <a:off x="0" y="0"/>
          <a:ext cx="0" cy="0"/>
          <a:chOff x="0" y="0"/>
          <a:chExt cx="0" cy="0"/>
        </a:xfrm>
      </p:grpSpPr>
      <p:sp>
        <p:nvSpPr>
          <p:cNvPr id="18" name="Date Placeholder 3">
            <a:extLst>
              <a:ext uri="{FF2B5EF4-FFF2-40B4-BE49-F238E27FC236}">
                <a16:creationId xmlns="" xmlns:a16="http://schemas.microsoft.com/office/drawing/2014/main" id="{BD6607C2-D022-49EB-9B93-D42BE23E0441}"/>
              </a:ext>
            </a:extLst>
          </p:cNvPr>
          <p:cNvSpPr>
            <a:spLocks noGrp="1"/>
          </p:cNvSpPr>
          <p:nvPr>
            <p:ph type="dt" sz="half" idx="10"/>
          </p:nvPr>
        </p:nvSpPr>
        <p:spPr>
          <a:xfrm>
            <a:off x="9334626" y="6259082"/>
            <a:ext cx="1343706" cy="365125"/>
          </a:xfrm>
        </p:spPr>
        <p:txBody>
          <a:bodyPr/>
          <a:lstStyle>
            <a:lvl1pPr>
              <a:defRPr>
                <a:solidFill>
                  <a:srgbClr val="003399"/>
                </a:solidFill>
              </a:defRPr>
            </a:lvl1pPr>
          </a:lstStyle>
          <a:p>
            <a:fld id="{9B3A1323-8D79-1946-B0D7-40001CF92E9D}" type="datetimeFigureOut">
              <a:rPr lang="en-US" smtClean="0"/>
              <a:pPr/>
              <a:t>7/5/2021</a:t>
            </a:fld>
            <a:endParaRPr lang="en-US" dirty="0"/>
          </a:p>
        </p:txBody>
      </p:sp>
      <p:sp>
        <p:nvSpPr>
          <p:cNvPr id="19" name="Footer Placeholder 4">
            <a:extLst>
              <a:ext uri="{FF2B5EF4-FFF2-40B4-BE49-F238E27FC236}">
                <a16:creationId xmlns="" xmlns:a16="http://schemas.microsoft.com/office/drawing/2014/main" id="{1257F9D7-6DEA-4CCB-8A2A-EA6E9BD1A9D9}"/>
              </a:ext>
            </a:extLst>
          </p:cNvPr>
          <p:cNvSpPr>
            <a:spLocks noGrp="1"/>
          </p:cNvSpPr>
          <p:nvPr>
            <p:ph type="ftr" sz="quarter" idx="11"/>
          </p:nvPr>
        </p:nvSpPr>
        <p:spPr>
          <a:xfrm>
            <a:off x="451514" y="6259082"/>
            <a:ext cx="8644320" cy="365125"/>
          </a:xfrm>
        </p:spPr>
        <p:txBody>
          <a:bodyPr/>
          <a:lstStyle>
            <a:lvl1pPr>
              <a:defRPr>
                <a:solidFill>
                  <a:srgbClr val="003399"/>
                </a:solidFill>
              </a:defRPr>
            </a:lvl1pPr>
          </a:lstStyle>
          <a:p>
            <a:r>
              <a:rPr lang="en-US" dirty="0"/>
              <a:t>TITOLO PRESENTAZIONE</a:t>
            </a:r>
          </a:p>
        </p:txBody>
      </p:sp>
      <p:sp>
        <p:nvSpPr>
          <p:cNvPr id="20" name="Slide Number Placeholder 5">
            <a:extLst>
              <a:ext uri="{FF2B5EF4-FFF2-40B4-BE49-F238E27FC236}">
                <a16:creationId xmlns="" xmlns:a16="http://schemas.microsoft.com/office/drawing/2014/main" id="{4F6307CD-C1A2-4CBF-8A67-A504ADBDE23E}"/>
              </a:ext>
            </a:extLst>
          </p:cNvPr>
          <p:cNvSpPr>
            <a:spLocks noGrp="1"/>
          </p:cNvSpPr>
          <p:nvPr>
            <p:ph type="sldNum" sz="quarter" idx="12"/>
          </p:nvPr>
        </p:nvSpPr>
        <p:spPr>
          <a:xfrm>
            <a:off x="10678331" y="6133608"/>
            <a:ext cx="1062155" cy="490599"/>
          </a:xfrm>
        </p:spPr>
        <p:txBody>
          <a:bodyPr/>
          <a:lstStyle>
            <a:lvl1pPr>
              <a:defRPr>
                <a:solidFill>
                  <a:srgbClr val="003399"/>
                </a:solidFill>
              </a:defRPr>
            </a:lvl1pPr>
          </a:lstStyle>
          <a:p>
            <a:fld id="{D57F1E4F-1CFF-5643-939E-217C01CDF565}" type="slidenum">
              <a:rPr lang="en-US" smtClean="0"/>
              <a:pPr/>
              <a:t>‹N›</a:t>
            </a:fld>
            <a:endParaRPr lang="en-US" dirty="0"/>
          </a:p>
        </p:txBody>
      </p:sp>
      <p:cxnSp>
        <p:nvCxnSpPr>
          <p:cNvPr id="21" name="Connettore diritto 20">
            <a:extLst>
              <a:ext uri="{FF2B5EF4-FFF2-40B4-BE49-F238E27FC236}">
                <a16:creationId xmlns="" xmlns:a16="http://schemas.microsoft.com/office/drawing/2014/main" id="{CD54785E-3FB7-42ED-A211-C4A1B8081C48}"/>
              </a:ext>
            </a:extLst>
          </p:cNvPr>
          <p:cNvCxnSpPr>
            <a:cxnSpLocks/>
          </p:cNvCxnSpPr>
          <p:nvPr userDrawn="1"/>
        </p:nvCxnSpPr>
        <p:spPr>
          <a:xfrm>
            <a:off x="239485" y="6111837"/>
            <a:ext cx="11501001" cy="0"/>
          </a:xfrm>
          <a:prstGeom prst="line">
            <a:avLst/>
          </a:prstGeom>
          <a:ln w="28575">
            <a:solidFill>
              <a:srgbClr val="003399"/>
            </a:solidFill>
          </a:ln>
        </p:spPr>
        <p:style>
          <a:lnRef idx="1">
            <a:schemeClr val="dk1"/>
          </a:lnRef>
          <a:fillRef idx="0">
            <a:schemeClr val="dk1"/>
          </a:fillRef>
          <a:effectRef idx="0">
            <a:schemeClr val="dk1"/>
          </a:effectRef>
          <a:fontRef idx="minor">
            <a:schemeClr val="tx1"/>
          </a:fontRef>
        </p:style>
      </p:cxnSp>
      <p:pic>
        <p:nvPicPr>
          <p:cNvPr id="34" name="Picture 33">
            <a:extLst>
              <a:ext uri="{FF2B5EF4-FFF2-40B4-BE49-F238E27FC236}">
                <a16:creationId xmlns="" xmlns:a16="http://schemas.microsoft.com/office/drawing/2014/main" id="{8EF1BA46-EACB-4AD7-BE45-20E23648743D}"/>
              </a:ext>
            </a:extLst>
          </p:cNvPr>
          <p:cNvPicPr>
            <a:picLocks noChangeAspect="1"/>
          </p:cNvPicPr>
          <p:nvPr userDrawn="1"/>
        </p:nvPicPr>
        <p:blipFill>
          <a:blip r:embed="rId2"/>
          <a:stretch>
            <a:fillRect/>
          </a:stretch>
        </p:blipFill>
        <p:spPr>
          <a:xfrm>
            <a:off x="273951" y="0"/>
            <a:ext cx="837251" cy="1224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17" name="Date Placeholder 3">
            <a:extLst>
              <a:ext uri="{FF2B5EF4-FFF2-40B4-BE49-F238E27FC236}">
                <a16:creationId xmlns="" xmlns:a16="http://schemas.microsoft.com/office/drawing/2014/main" id="{217269C5-BD52-4D05-BEE9-15B6643EB46D}"/>
              </a:ext>
            </a:extLst>
          </p:cNvPr>
          <p:cNvSpPr>
            <a:spLocks noGrp="1"/>
          </p:cNvSpPr>
          <p:nvPr>
            <p:ph type="dt" sz="half" idx="10"/>
          </p:nvPr>
        </p:nvSpPr>
        <p:spPr>
          <a:xfrm>
            <a:off x="9334626" y="6259082"/>
            <a:ext cx="1343706" cy="365125"/>
          </a:xfrm>
        </p:spPr>
        <p:txBody>
          <a:bodyPr/>
          <a:lstStyle>
            <a:lvl1pPr>
              <a:defRPr>
                <a:solidFill>
                  <a:schemeClr val="tx1"/>
                </a:solidFill>
              </a:defRPr>
            </a:lvl1pPr>
          </a:lstStyle>
          <a:p>
            <a:fld id="{9B3A1323-8D79-1946-B0D7-40001CF92E9D}" type="datetimeFigureOut">
              <a:rPr lang="en-US" smtClean="0"/>
              <a:pPr/>
              <a:t>7/5/2021</a:t>
            </a:fld>
            <a:endParaRPr lang="en-US" dirty="0"/>
          </a:p>
        </p:txBody>
      </p:sp>
      <p:sp>
        <p:nvSpPr>
          <p:cNvPr id="18" name="Footer Placeholder 4">
            <a:extLst>
              <a:ext uri="{FF2B5EF4-FFF2-40B4-BE49-F238E27FC236}">
                <a16:creationId xmlns="" xmlns:a16="http://schemas.microsoft.com/office/drawing/2014/main" id="{25CD928E-A9B9-4DD9-B7D7-8A28001EE7E4}"/>
              </a:ext>
            </a:extLst>
          </p:cNvPr>
          <p:cNvSpPr>
            <a:spLocks noGrp="1"/>
          </p:cNvSpPr>
          <p:nvPr>
            <p:ph type="ftr" sz="quarter" idx="11"/>
          </p:nvPr>
        </p:nvSpPr>
        <p:spPr>
          <a:xfrm>
            <a:off x="451514" y="6259082"/>
            <a:ext cx="8644320" cy="365125"/>
          </a:xfrm>
        </p:spPr>
        <p:txBody>
          <a:bodyPr/>
          <a:lstStyle>
            <a:lvl1pPr>
              <a:defRPr>
                <a:solidFill>
                  <a:schemeClr val="tx1"/>
                </a:solidFill>
              </a:defRPr>
            </a:lvl1pPr>
          </a:lstStyle>
          <a:p>
            <a:r>
              <a:rPr lang="en-US"/>
              <a:t>TITOLO PRESENTAZIONE</a:t>
            </a:r>
            <a:endParaRPr lang="en-US" dirty="0"/>
          </a:p>
        </p:txBody>
      </p:sp>
      <p:sp>
        <p:nvSpPr>
          <p:cNvPr id="19" name="Slide Number Placeholder 5">
            <a:extLst>
              <a:ext uri="{FF2B5EF4-FFF2-40B4-BE49-F238E27FC236}">
                <a16:creationId xmlns="" xmlns:a16="http://schemas.microsoft.com/office/drawing/2014/main" id="{F0BDB6E8-BCBA-4B85-865B-0326921ED279}"/>
              </a:ext>
            </a:extLst>
          </p:cNvPr>
          <p:cNvSpPr>
            <a:spLocks noGrp="1"/>
          </p:cNvSpPr>
          <p:nvPr>
            <p:ph type="sldNum" sz="quarter" idx="12"/>
          </p:nvPr>
        </p:nvSpPr>
        <p:spPr>
          <a:xfrm>
            <a:off x="10678331" y="6133608"/>
            <a:ext cx="1062155" cy="490599"/>
          </a:xfrm>
        </p:spPr>
        <p:txBody>
          <a:bodyPr/>
          <a:lstStyle>
            <a:lvl1pPr>
              <a:defRPr>
                <a:solidFill>
                  <a:schemeClr val="tx1"/>
                </a:solidFill>
              </a:defRPr>
            </a:lvl1pPr>
          </a:lstStyle>
          <a:p>
            <a:fld id="{D57F1E4F-1CFF-5643-939E-217C01CDF565}" type="slidenum">
              <a:rPr lang="en-US" smtClean="0"/>
              <a:pPr/>
              <a:t>‹N›</a:t>
            </a:fld>
            <a:endParaRPr lang="en-US" dirty="0"/>
          </a:p>
        </p:txBody>
      </p:sp>
      <p:cxnSp>
        <p:nvCxnSpPr>
          <p:cNvPr id="20" name="Connettore diritto 19">
            <a:extLst>
              <a:ext uri="{FF2B5EF4-FFF2-40B4-BE49-F238E27FC236}">
                <a16:creationId xmlns="" xmlns:a16="http://schemas.microsoft.com/office/drawing/2014/main" id="{80613556-6791-4B98-B7AC-4808030B8238}"/>
              </a:ext>
            </a:extLst>
          </p:cNvPr>
          <p:cNvCxnSpPr>
            <a:cxnSpLocks/>
          </p:cNvCxnSpPr>
          <p:nvPr userDrawn="1"/>
        </p:nvCxnSpPr>
        <p:spPr>
          <a:xfrm>
            <a:off x="239485" y="6111837"/>
            <a:ext cx="11501001" cy="0"/>
          </a:xfrm>
          <a:prstGeom prst="line">
            <a:avLst/>
          </a:prstGeom>
          <a:ln w="28575">
            <a:solidFill>
              <a:srgbClr val="6886C4"/>
            </a:solidFill>
          </a:ln>
        </p:spPr>
        <p:style>
          <a:lnRef idx="1">
            <a:schemeClr val="dk1"/>
          </a:lnRef>
          <a:fillRef idx="0">
            <a:schemeClr val="dk1"/>
          </a:fillRef>
          <a:effectRef idx="0">
            <a:schemeClr val="dk1"/>
          </a:effectRef>
          <a:fontRef idx="minor">
            <a:schemeClr val="tx1"/>
          </a:fontRef>
        </p:style>
      </p:cxnSp>
      <p:sp>
        <p:nvSpPr>
          <p:cNvPr id="22" name="Rettangolo 12">
            <a:extLst>
              <a:ext uri="{FF2B5EF4-FFF2-40B4-BE49-F238E27FC236}">
                <a16:creationId xmlns="" xmlns:a16="http://schemas.microsoft.com/office/drawing/2014/main" id="{D5B2411E-96E0-48D4-8015-A4E6B5C45546}"/>
              </a:ext>
            </a:extLst>
          </p:cNvPr>
          <p:cNvSpPr/>
          <p:nvPr userDrawn="1"/>
        </p:nvSpPr>
        <p:spPr>
          <a:xfrm>
            <a:off x="246262" y="0"/>
            <a:ext cx="892629" cy="11974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7" name="Picture 36">
            <a:extLst>
              <a:ext uri="{FF2B5EF4-FFF2-40B4-BE49-F238E27FC236}">
                <a16:creationId xmlns="" xmlns:a16="http://schemas.microsoft.com/office/drawing/2014/main" id="{63DA5AC5-4896-40E2-88C0-279735D1E47D}"/>
              </a:ext>
            </a:extLst>
          </p:cNvPr>
          <p:cNvPicPr>
            <a:picLocks noChangeAspect="1"/>
          </p:cNvPicPr>
          <p:nvPr userDrawn="1"/>
        </p:nvPicPr>
        <p:blipFill>
          <a:blip r:embed="rId2"/>
          <a:stretch>
            <a:fillRect/>
          </a:stretch>
        </p:blipFill>
        <p:spPr>
          <a:xfrm>
            <a:off x="273951" y="0"/>
            <a:ext cx="837251" cy="1224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latin typeface="Helvetica LT Std Cond" panose="020B0506020202030204" pitchFamily="34" charset="0"/>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latin typeface="Helvetica LT Std Cond" panose="020B0506020202030204" pitchFamily="34" charset="0"/>
              </a:defRPr>
            </a:lvl1pPr>
          </a:lstStyle>
          <a:p>
            <a:fld id="{09B482E8-6E0E-1B4F-B1FD-C69DB9E858D9}" type="datetimeFigureOut">
              <a:rPr lang="en-US" smtClean="0"/>
              <a:pPr/>
              <a:t>7/5/2021</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latin typeface="Helvetica LT Std Cond" panose="020B0506020202030204" pitchFamily="34" charset="0"/>
              </a:defRPr>
            </a:lvl1pPr>
          </a:lstStyle>
          <a:p>
            <a:fld id="{D57F1E4F-1CFF-5643-939E-217C01CDF565}" type="slidenum">
              <a:rPr lang="en-US" smtClean="0"/>
              <a:pPr/>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 xmlns:a16="http://schemas.microsoft.com/office/drawing/2014/main" id="{1A1DD593-3F75-4466-B6C6-AE5138E93564}"/>
              </a:ext>
            </a:extLst>
          </p:cNvPr>
          <p:cNvSpPr txBox="1"/>
          <p:nvPr/>
        </p:nvSpPr>
        <p:spPr>
          <a:xfrm>
            <a:off x="0" y="4768185"/>
            <a:ext cx="5742457" cy="1384995"/>
          </a:xfrm>
          <a:prstGeom prst="rect">
            <a:avLst/>
          </a:prstGeom>
          <a:noFill/>
        </p:spPr>
        <p:txBody>
          <a:bodyPr wrap="square" rtlCol="0">
            <a:spAutoFit/>
          </a:bodyPr>
          <a:lstStyle/>
          <a:p>
            <a:pPr algn="r"/>
            <a:r>
              <a:rPr lang="it-IT" sz="2800" b="1" dirty="0">
                <a:latin typeface="Garamond" panose="02020404030301010803" pitchFamily="18" charset="0"/>
              </a:rPr>
              <a:t>“Strumenti deflattivi del contenzioso tributario doganale: l’interpello e il reclamo-mediazione. Casi pratici.”</a:t>
            </a:r>
            <a:endParaRPr lang="it-IT" sz="2800" b="1" dirty="0">
              <a:solidFill>
                <a:schemeClr val="tx1"/>
              </a:solidFill>
              <a:latin typeface="Garamond" panose="02020404030301010803" pitchFamily="18" charset="0"/>
            </a:endParaRPr>
          </a:p>
        </p:txBody>
      </p:sp>
      <p:sp>
        <p:nvSpPr>
          <p:cNvPr id="8" name="CasellaDiTesto 7">
            <a:extLst>
              <a:ext uri="{FF2B5EF4-FFF2-40B4-BE49-F238E27FC236}">
                <a16:creationId xmlns="" xmlns:a16="http://schemas.microsoft.com/office/drawing/2014/main" id="{E4907E06-C730-4D43-A51C-FEB950B42952}"/>
              </a:ext>
            </a:extLst>
          </p:cNvPr>
          <p:cNvSpPr txBox="1"/>
          <p:nvPr/>
        </p:nvSpPr>
        <p:spPr>
          <a:xfrm>
            <a:off x="1" y="6086475"/>
            <a:ext cx="5818658" cy="400110"/>
          </a:xfrm>
          <a:prstGeom prst="rect">
            <a:avLst/>
          </a:prstGeom>
          <a:noFill/>
        </p:spPr>
        <p:txBody>
          <a:bodyPr wrap="square" rtlCol="0">
            <a:spAutoFit/>
          </a:bodyPr>
          <a:lstStyle/>
          <a:p>
            <a:pPr algn="r"/>
            <a:r>
              <a:rPr lang="it-IT" sz="2000" dirty="0" err="1">
                <a:solidFill>
                  <a:srgbClr val="6886C4"/>
                </a:solidFill>
                <a:latin typeface="Garamond" panose="02020404030301010803" pitchFamily="18" charset="0"/>
              </a:rPr>
              <a:t>Webinar</a:t>
            </a:r>
            <a:r>
              <a:rPr lang="it-IT" sz="2000" dirty="0">
                <a:solidFill>
                  <a:srgbClr val="6886C4"/>
                </a:solidFill>
                <a:latin typeface="Garamond" panose="02020404030301010803" pitchFamily="18" charset="0"/>
              </a:rPr>
              <a:t> Camera di Commercio Maremma e Tirreno</a:t>
            </a:r>
          </a:p>
        </p:txBody>
      </p:sp>
      <p:sp>
        <p:nvSpPr>
          <p:cNvPr id="9" name="CasellaDiTesto 8">
            <a:extLst>
              <a:ext uri="{FF2B5EF4-FFF2-40B4-BE49-F238E27FC236}">
                <a16:creationId xmlns="" xmlns:a16="http://schemas.microsoft.com/office/drawing/2014/main" id="{67EF3514-B4B7-45D3-B67E-EB8CE94C4EE6}"/>
              </a:ext>
            </a:extLst>
          </p:cNvPr>
          <p:cNvSpPr txBox="1"/>
          <p:nvPr/>
        </p:nvSpPr>
        <p:spPr>
          <a:xfrm>
            <a:off x="5742458" y="251458"/>
            <a:ext cx="5921827" cy="400110"/>
          </a:xfrm>
          <a:prstGeom prst="rect">
            <a:avLst/>
          </a:prstGeom>
          <a:noFill/>
        </p:spPr>
        <p:txBody>
          <a:bodyPr wrap="square" rtlCol="0">
            <a:spAutoFit/>
          </a:bodyPr>
          <a:lstStyle/>
          <a:p>
            <a:r>
              <a:rPr lang="it-IT" sz="2000" dirty="0" smtClean="0">
                <a:latin typeface="Garamond" panose="02020404030301010803" pitchFamily="18" charset="0"/>
              </a:rPr>
              <a:t>30.06.2021</a:t>
            </a:r>
            <a:endParaRPr lang="it-IT" sz="2000" dirty="0">
              <a:latin typeface="Garamond" panose="02020404030301010803" pitchFamily="18" charset="0"/>
            </a:endParaRPr>
          </a:p>
        </p:txBody>
      </p:sp>
    </p:spTree>
    <p:extLst>
      <p:ext uri="{BB962C8B-B14F-4D97-AF65-F5344CB8AC3E}">
        <p14:creationId xmlns:p14="http://schemas.microsoft.com/office/powerpoint/2010/main" val="355956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314450" y="566056"/>
            <a:ext cx="8267700" cy="523220"/>
          </a:xfrm>
          <a:prstGeom prst="rect">
            <a:avLst/>
          </a:prstGeom>
          <a:noFill/>
        </p:spPr>
        <p:txBody>
          <a:bodyPr wrap="square" rtlCol="0">
            <a:spAutoFit/>
          </a:bodyPr>
          <a:lstStyle/>
          <a:p>
            <a:pPr algn="ctr"/>
            <a:r>
              <a:rPr lang="it-IT" sz="2800" b="1" dirty="0">
                <a:solidFill>
                  <a:srgbClr val="000000"/>
                </a:solidFill>
                <a:latin typeface="Garamond" panose="02020404030301010803" pitchFamily="18" charset="0"/>
              </a:rPr>
              <a:t>Gli atti impugnabili</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1047749" y="3042104"/>
            <a:ext cx="10363199" cy="400110"/>
          </a:xfrm>
          <a:prstGeom prst="rect">
            <a:avLst/>
          </a:prstGeom>
        </p:spPr>
        <p:txBody>
          <a:bodyPr wrap="square">
            <a:spAutoFit/>
          </a:bodyPr>
          <a:lstStyle/>
          <a:p>
            <a:pPr marL="342900" lvl="0" indent="-342900" algn="just">
              <a:buFont typeface="Arial" panose="020B0604020202020204" pitchFamily="34" charset="0"/>
              <a:buChar char="•"/>
            </a:pPr>
            <a:r>
              <a:rPr lang="it-IT" sz="2000" dirty="0">
                <a:solidFill>
                  <a:srgbClr val="003399"/>
                </a:solidFill>
                <a:latin typeface="Garamond" panose="02020404030301010803" pitchFamily="18" charset="0"/>
              </a:rPr>
              <a:t>In</a:t>
            </a:r>
            <a:r>
              <a:rPr lang="it-IT" sz="2000" b="1" dirty="0">
                <a:solidFill>
                  <a:srgbClr val="003399"/>
                </a:solidFill>
                <a:latin typeface="Garamond" panose="02020404030301010803" pitchFamily="18" charset="0"/>
              </a:rPr>
              <a:t> </a:t>
            </a:r>
            <a:r>
              <a:rPr lang="it-IT" sz="2000" dirty="0">
                <a:solidFill>
                  <a:srgbClr val="003399"/>
                </a:solidFill>
                <a:latin typeface="Garamond" panose="02020404030301010803" pitchFamily="18" charset="0"/>
              </a:rPr>
              <a:t>questo ambito è di particolare interesse il principio giurisprudenziale della</a:t>
            </a:r>
            <a:r>
              <a:rPr lang="it-IT" sz="2000" b="1" dirty="0">
                <a:solidFill>
                  <a:srgbClr val="003399"/>
                </a:solidFill>
                <a:latin typeface="Garamond" panose="02020404030301010803" pitchFamily="18" charset="0"/>
              </a:rPr>
              <a:t> </a:t>
            </a:r>
            <a:r>
              <a:rPr lang="it-IT" sz="2000" b="1" i="1" dirty="0">
                <a:solidFill>
                  <a:srgbClr val="003399"/>
                </a:solidFill>
                <a:latin typeface="Garamond" panose="02020404030301010803" pitchFamily="18" charset="0"/>
              </a:rPr>
              <a:t>«conoscenza»</a:t>
            </a:r>
            <a:r>
              <a:rPr lang="it-IT" sz="2000" dirty="0">
                <a:solidFill>
                  <a:srgbClr val="003399"/>
                </a:solidFill>
                <a:latin typeface="Garamond" panose="02020404030301010803" pitchFamily="18" charset="0"/>
              </a:rPr>
              <a:t>.</a:t>
            </a:r>
            <a:endParaRPr lang="it-IT" sz="2000" i="1" u="sng" dirty="0">
              <a:solidFill>
                <a:srgbClr val="003399"/>
              </a:solidFill>
              <a:latin typeface="Garamond" panose="02020404030301010803" pitchFamily="18" charset="0"/>
            </a:endParaRPr>
          </a:p>
        </p:txBody>
      </p:sp>
    </p:spTree>
    <p:extLst>
      <p:ext uri="{BB962C8B-B14F-4D97-AF65-F5344CB8AC3E}">
        <p14:creationId xmlns:p14="http://schemas.microsoft.com/office/powerpoint/2010/main" val="1758804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314450" y="566056"/>
            <a:ext cx="8267700" cy="954107"/>
          </a:xfrm>
          <a:prstGeom prst="rect">
            <a:avLst/>
          </a:prstGeom>
          <a:noFill/>
        </p:spPr>
        <p:txBody>
          <a:bodyPr wrap="square" rtlCol="0">
            <a:spAutoFit/>
          </a:bodyPr>
          <a:lstStyle/>
          <a:p>
            <a:pPr algn="ctr"/>
            <a:r>
              <a:rPr lang="it-IT" sz="2800" b="1" dirty="0">
                <a:solidFill>
                  <a:srgbClr val="000000"/>
                </a:solidFill>
                <a:latin typeface="Garamond" panose="02020404030301010803" pitchFamily="18" charset="0"/>
              </a:rPr>
              <a:t>Profili di compatibilità con il diritto comunitario e prospettive di riforma</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1047749" y="3042104"/>
            <a:ext cx="10363199" cy="1200329"/>
          </a:xfrm>
          <a:prstGeom prst="rect">
            <a:avLst/>
          </a:prstGeom>
        </p:spPr>
        <p:txBody>
          <a:bodyPr wrap="square">
            <a:spAutoFit/>
          </a:bodyPr>
          <a:lstStyle/>
          <a:p>
            <a:pPr marL="342900" lvl="0" indent="-342900" algn="just">
              <a:buFont typeface="Arial" panose="020B0604020202020204" pitchFamily="34" charset="0"/>
              <a:buChar char="•"/>
            </a:pPr>
            <a:r>
              <a:rPr lang="it-IT" dirty="0">
                <a:solidFill>
                  <a:srgbClr val="003399"/>
                </a:solidFill>
                <a:latin typeface="Garamond" panose="02020404030301010803" pitchFamily="18" charset="0"/>
              </a:rPr>
              <a:t>Attengono, specialmente, alle limitazioni dei mezzi di prova previste dal D. </a:t>
            </a:r>
            <a:r>
              <a:rPr lang="it-IT" dirty="0" err="1">
                <a:solidFill>
                  <a:srgbClr val="003399"/>
                </a:solidFill>
                <a:latin typeface="Garamond" panose="02020404030301010803" pitchFamily="18" charset="0"/>
              </a:rPr>
              <a:t>Lgs</a:t>
            </a:r>
            <a:r>
              <a:rPr lang="it-IT" dirty="0">
                <a:solidFill>
                  <a:srgbClr val="003399"/>
                </a:solidFill>
                <a:latin typeface="Garamond" panose="02020404030301010803" pitchFamily="18" charset="0"/>
              </a:rPr>
              <a:t>. 546/1992 ed in particolare al divieto di prova testimoniale</a:t>
            </a:r>
            <a:endParaRPr lang="it-IT" b="1" i="1" dirty="0">
              <a:solidFill>
                <a:srgbClr val="003399"/>
              </a:solidFill>
              <a:latin typeface="Garamond" panose="02020404030301010803" pitchFamily="18" charset="0"/>
            </a:endParaRPr>
          </a:p>
          <a:p>
            <a:pPr marL="342900" lvl="0" indent="-342900" algn="just">
              <a:buFont typeface="Arial" panose="020B0604020202020204" pitchFamily="34" charset="0"/>
              <a:buChar char="•"/>
            </a:pPr>
            <a:endParaRPr lang="it-IT" b="1" i="1" dirty="0">
              <a:solidFill>
                <a:srgbClr val="003399"/>
              </a:solidFill>
              <a:latin typeface="Garamond" panose="02020404030301010803" pitchFamily="18" charset="0"/>
            </a:endParaRPr>
          </a:p>
          <a:p>
            <a:pPr marL="342900" lvl="0" indent="-342900" algn="just">
              <a:buFont typeface="Arial" panose="020B0604020202020204" pitchFamily="34" charset="0"/>
              <a:buChar char="•"/>
            </a:pPr>
            <a:r>
              <a:rPr lang="it-IT" dirty="0">
                <a:solidFill>
                  <a:srgbClr val="003399"/>
                </a:solidFill>
                <a:latin typeface="Garamond" panose="02020404030301010803" pitchFamily="18" charset="0"/>
              </a:rPr>
              <a:t>Un secondo aspetto che può essere </a:t>
            </a:r>
            <a:r>
              <a:rPr lang="it-IT" dirty="0" err="1">
                <a:solidFill>
                  <a:srgbClr val="003399"/>
                </a:solidFill>
                <a:latin typeface="Garamond" panose="02020404030301010803" pitchFamily="18" charset="0"/>
              </a:rPr>
              <a:t>interessanre</a:t>
            </a:r>
            <a:r>
              <a:rPr lang="it-IT" dirty="0">
                <a:solidFill>
                  <a:srgbClr val="003399"/>
                </a:solidFill>
                <a:latin typeface="Garamond" panose="02020404030301010803" pitchFamily="18" charset="0"/>
              </a:rPr>
              <a:t> è quello del cosiddetto </a:t>
            </a:r>
            <a:r>
              <a:rPr lang="it-IT" b="1" i="1" dirty="0">
                <a:solidFill>
                  <a:srgbClr val="003399"/>
                </a:solidFill>
                <a:latin typeface="Garamond" panose="02020404030301010803" pitchFamily="18" charset="0"/>
              </a:rPr>
              <a:t>«diritto al silenzio»</a:t>
            </a:r>
          </a:p>
        </p:txBody>
      </p:sp>
    </p:spTree>
    <p:extLst>
      <p:ext uri="{BB962C8B-B14F-4D97-AF65-F5344CB8AC3E}">
        <p14:creationId xmlns:p14="http://schemas.microsoft.com/office/powerpoint/2010/main" val="634441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314450" y="566056"/>
            <a:ext cx="8267700" cy="523220"/>
          </a:xfrm>
          <a:prstGeom prst="rect">
            <a:avLst/>
          </a:prstGeom>
          <a:noFill/>
        </p:spPr>
        <p:txBody>
          <a:bodyPr wrap="square" rtlCol="0">
            <a:spAutoFit/>
          </a:bodyPr>
          <a:lstStyle/>
          <a:p>
            <a:pPr algn="ctr"/>
            <a:r>
              <a:rPr lang="it-IT" sz="2800" b="1" dirty="0" smtClean="0">
                <a:solidFill>
                  <a:srgbClr val="000000"/>
                </a:solidFill>
                <a:latin typeface="Garamond" panose="02020404030301010803" pitchFamily="18" charset="0"/>
              </a:rPr>
              <a:t>Prospettive </a:t>
            </a:r>
            <a:r>
              <a:rPr lang="it-IT" sz="2800" b="1" dirty="0">
                <a:solidFill>
                  <a:srgbClr val="000000"/>
                </a:solidFill>
                <a:latin typeface="Garamond" panose="02020404030301010803" pitchFamily="18" charset="0"/>
              </a:rPr>
              <a:t>di </a:t>
            </a:r>
            <a:r>
              <a:rPr lang="it-IT" sz="2800" b="1" dirty="0" smtClean="0">
                <a:solidFill>
                  <a:srgbClr val="000000"/>
                </a:solidFill>
                <a:latin typeface="Garamond" panose="02020404030301010803" pitchFamily="18" charset="0"/>
              </a:rPr>
              <a:t>riforma della Giustizia Tributaria</a:t>
            </a:r>
            <a:endParaRPr lang="it-IT" sz="2800" b="1" dirty="0">
              <a:solidFill>
                <a:srgbClr val="000000"/>
              </a:solidFill>
              <a:latin typeface="Garamond" panose="02020404030301010803" pitchFamily="18" charset="0"/>
            </a:endParaRP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866776" y="1457325"/>
            <a:ext cx="10877550" cy="4678204"/>
          </a:xfrm>
          <a:prstGeom prst="rect">
            <a:avLst/>
          </a:prstGeom>
        </p:spPr>
        <p:txBody>
          <a:bodyPr wrap="square">
            <a:spAutoFit/>
          </a:bodyPr>
          <a:lstStyle/>
          <a:p>
            <a:pPr lvl="0" algn="just"/>
            <a:r>
              <a:rPr lang="it-IT" sz="2000" dirty="0">
                <a:solidFill>
                  <a:srgbClr val="003399"/>
                </a:solidFill>
                <a:latin typeface="Garamond" panose="02020404030301010803" pitchFamily="18" charset="0"/>
              </a:rPr>
              <a:t>Per quanto riguarda il tema delle prospettive future della giustizia tributaria, dopo il processo di riforme avviato recentemente con il </a:t>
            </a:r>
            <a:r>
              <a:rPr lang="it-IT" sz="2000" b="1" i="1" dirty="0">
                <a:solidFill>
                  <a:srgbClr val="003399"/>
                </a:solidFill>
                <a:latin typeface="Garamond" panose="02020404030301010803" pitchFamily="18" charset="0"/>
              </a:rPr>
              <a:t>D. </a:t>
            </a:r>
            <a:r>
              <a:rPr lang="it-IT" sz="2000" b="1" i="1" dirty="0" err="1">
                <a:solidFill>
                  <a:srgbClr val="003399"/>
                </a:solidFill>
                <a:latin typeface="Garamond" panose="02020404030301010803" pitchFamily="18" charset="0"/>
              </a:rPr>
              <a:t>Lgs</a:t>
            </a:r>
            <a:r>
              <a:rPr lang="it-IT" sz="2000" b="1" i="1" dirty="0">
                <a:solidFill>
                  <a:srgbClr val="003399"/>
                </a:solidFill>
                <a:latin typeface="Garamond" panose="02020404030301010803" pitchFamily="18" charset="0"/>
              </a:rPr>
              <a:t>. 24 settembre 2015, n. 156</a:t>
            </a:r>
            <a:r>
              <a:rPr lang="it-IT" sz="2000" dirty="0">
                <a:solidFill>
                  <a:srgbClr val="003399"/>
                </a:solidFill>
                <a:latin typeface="Garamond" panose="02020404030301010803" pitchFamily="18" charset="0"/>
              </a:rPr>
              <a:t>, rivelatosi, però, alquanto blando, e tenuto conto poi, della «centralità» del tema nell’attuale sistema, si pongono, sulla bilancia diverse soluzioni per addivenire ad una sostanziale riforma del sistema</a:t>
            </a:r>
            <a:r>
              <a:rPr lang="it-IT" sz="2000" dirty="0" smtClean="0">
                <a:solidFill>
                  <a:srgbClr val="003399"/>
                </a:solidFill>
                <a:latin typeface="Garamond" panose="02020404030301010803" pitchFamily="18" charset="0"/>
              </a:rPr>
              <a:t>.</a:t>
            </a:r>
            <a:endParaRPr lang="it-IT" sz="2000" dirty="0">
              <a:solidFill>
                <a:srgbClr val="003399"/>
              </a:solidFill>
              <a:latin typeface="Garamond" panose="02020404030301010803" pitchFamily="18" charset="0"/>
            </a:endParaRPr>
          </a:p>
          <a:p>
            <a:pPr marL="342900" lvl="0" indent="-342900" algn="just">
              <a:buFont typeface="Arial" panose="020B0604020202020204" pitchFamily="34" charset="0"/>
              <a:buChar char="•"/>
            </a:pPr>
            <a:endParaRPr lang="it-IT" sz="2000" i="1" dirty="0" smtClean="0">
              <a:solidFill>
                <a:srgbClr val="003399"/>
              </a:solidFill>
              <a:latin typeface="Garamond" panose="02020404030301010803" pitchFamily="18" charset="0"/>
            </a:endParaRPr>
          </a:p>
          <a:p>
            <a:pPr marL="342900" lvl="0" indent="-342900" algn="just">
              <a:buFont typeface="Arial" panose="020B0604020202020204" pitchFamily="34" charset="0"/>
              <a:buChar char="•"/>
            </a:pPr>
            <a:r>
              <a:rPr lang="it-IT" sz="2000" i="1" dirty="0" smtClean="0">
                <a:solidFill>
                  <a:srgbClr val="003399"/>
                </a:solidFill>
                <a:latin typeface="Garamond" panose="02020404030301010803" pitchFamily="18" charset="0"/>
              </a:rPr>
              <a:t>In </a:t>
            </a:r>
            <a:r>
              <a:rPr lang="it-IT" sz="2000" i="1" dirty="0">
                <a:solidFill>
                  <a:srgbClr val="003399"/>
                </a:solidFill>
                <a:latin typeface="Garamond" panose="02020404030301010803" pitchFamily="18" charset="0"/>
              </a:rPr>
              <a:t>primis</a:t>
            </a:r>
            <a:r>
              <a:rPr lang="it-IT" sz="2000" dirty="0">
                <a:solidFill>
                  <a:srgbClr val="003399"/>
                </a:solidFill>
                <a:latin typeface="Garamond" panose="02020404030301010803" pitchFamily="18" charset="0"/>
              </a:rPr>
              <a:t> la devoluzione al giudice ordinario, che appare difficilmente praticabile,</a:t>
            </a:r>
          </a:p>
          <a:p>
            <a:pPr lvl="0" algn="just"/>
            <a:endParaRPr lang="it-IT" sz="2000" dirty="0">
              <a:solidFill>
                <a:srgbClr val="003399"/>
              </a:solidFill>
              <a:latin typeface="Garamond" panose="02020404030301010803" pitchFamily="18" charset="0"/>
            </a:endParaRPr>
          </a:p>
          <a:p>
            <a:pPr marL="342900" lvl="0" indent="-342900" algn="just">
              <a:buFont typeface="Arial" panose="020B0604020202020204" pitchFamily="34" charset="0"/>
              <a:buChar char="•"/>
            </a:pPr>
            <a:r>
              <a:rPr lang="it-IT" sz="2000" dirty="0">
                <a:solidFill>
                  <a:srgbClr val="003399"/>
                </a:solidFill>
                <a:latin typeface="Garamond" panose="02020404030301010803" pitchFamily="18" charset="0"/>
              </a:rPr>
              <a:t>In secondo luogo la soluzione che, invece, viene prospettata da più parti è la creazione di una autonoma giurisdizione tributaria, nel solco di quelle speciali;</a:t>
            </a:r>
          </a:p>
          <a:p>
            <a:pPr lvl="0" algn="just"/>
            <a:endParaRPr lang="it-IT" sz="2000" dirty="0">
              <a:solidFill>
                <a:srgbClr val="003399"/>
              </a:solidFill>
              <a:latin typeface="Garamond" panose="02020404030301010803" pitchFamily="18" charset="0"/>
            </a:endParaRPr>
          </a:p>
          <a:p>
            <a:pPr marL="342900" lvl="0" indent="-342900" algn="just">
              <a:buFont typeface="Arial" panose="020B0604020202020204" pitchFamily="34" charset="0"/>
              <a:buChar char="•"/>
            </a:pPr>
            <a:r>
              <a:rPr lang="it-IT" sz="2000" dirty="0">
                <a:solidFill>
                  <a:srgbClr val="003399"/>
                </a:solidFill>
                <a:latin typeface="Garamond" panose="02020404030301010803" pitchFamily="18" charset="0"/>
              </a:rPr>
              <a:t>Proposta dell’AIPDT </a:t>
            </a:r>
            <a:r>
              <a:rPr lang="it-IT" sz="2000" dirty="0" smtClean="0">
                <a:solidFill>
                  <a:srgbClr val="003399"/>
                </a:solidFill>
                <a:latin typeface="Garamond" panose="02020404030301010803" pitchFamily="18" charset="0"/>
              </a:rPr>
              <a:t>;</a:t>
            </a:r>
            <a:endParaRPr lang="it-IT" sz="2000" dirty="0">
              <a:solidFill>
                <a:srgbClr val="003399"/>
              </a:solidFill>
              <a:latin typeface="Garamond" panose="02020404030301010803" pitchFamily="18" charset="0"/>
            </a:endParaRPr>
          </a:p>
          <a:p>
            <a:pPr marL="342900" lvl="0" indent="-342900" algn="just">
              <a:buFont typeface="Arial" panose="020B0604020202020204" pitchFamily="34" charset="0"/>
              <a:buChar char="•"/>
            </a:pPr>
            <a:endParaRPr lang="it-IT" sz="2000" dirty="0">
              <a:solidFill>
                <a:srgbClr val="003399"/>
              </a:solidFill>
              <a:latin typeface="Garamond" panose="02020404030301010803" pitchFamily="18" charset="0"/>
            </a:endParaRPr>
          </a:p>
          <a:p>
            <a:pPr marL="342900" lvl="0" indent="-342900" algn="just">
              <a:buFont typeface="Arial" panose="020B0604020202020204" pitchFamily="34" charset="0"/>
              <a:buChar char="•"/>
            </a:pPr>
            <a:r>
              <a:rPr lang="it-IT" sz="2000" dirty="0">
                <a:solidFill>
                  <a:srgbClr val="003399"/>
                </a:solidFill>
                <a:latin typeface="Garamond" panose="02020404030301010803" pitchFamily="18" charset="0"/>
              </a:rPr>
              <a:t>Filtro amministrativo che riduca il numero dei processi, migliorando la qualità e l’autorevolezza della giurisprudenza tributaria di merito.</a:t>
            </a:r>
          </a:p>
          <a:p>
            <a:pPr marL="342900" lvl="0" indent="-342900" algn="just">
              <a:buFont typeface="Arial" panose="020B0604020202020204" pitchFamily="34" charset="0"/>
              <a:buChar char="•"/>
            </a:pPr>
            <a:endParaRPr lang="it-IT" b="1" i="1" dirty="0">
              <a:solidFill>
                <a:srgbClr val="003399"/>
              </a:solidFill>
              <a:latin typeface="Garamond" panose="02020404030301010803" pitchFamily="18" charset="0"/>
            </a:endParaRPr>
          </a:p>
        </p:txBody>
      </p:sp>
    </p:spTree>
    <p:extLst>
      <p:ext uri="{BB962C8B-B14F-4D97-AF65-F5344CB8AC3E}">
        <p14:creationId xmlns:p14="http://schemas.microsoft.com/office/powerpoint/2010/main" val="1843669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952500" y="2575831"/>
            <a:ext cx="8267700" cy="523220"/>
          </a:xfrm>
          <a:prstGeom prst="rect">
            <a:avLst/>
          </a:prstGeom>
          <a:noFill/>
        </p:spPr>
        <p:txBody>
          <a:bodyPr wrap="square" rtlCol="0">
            <a:spAutoFit/>
          </a:bodyPr>
          <a:lstStyle/>
          <a:p>
            <a:pPr lvl="0" algn="ctr"/>
            <a:r>
              <a:rPr lang="it-IT" sz="2800" b="1" dirty="0">
                <a:solidFill>
                  <a:srgbClr val="000000"/>
                </a:solidFill>
                <a:latin typeface="Garamond" panose="02020404030301010803" pitchFamily="18" charset="0"/>
              </a:rPr>
              <a:t>INTERPELLO</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952500" y="3324762"/>
            <a:ext cx="8162925" cy="1323439"/>
          </a:xfrm>
          <a:prstGeom prst="rect">
            <a:avLst/>
          </a:prstGeom>
          <a:noFill/>
        </p:spPr>
        <p:txBody>
          <a:bodyPr wrap="square" rtlCol="0">
            <a:spAutoFit/>
          </a:bodyPr>
          <a:lstStyle/>
          <a:p>
            <a:pPr lvl="0" algn="just"/>
            <a:r>
              <a:rPr lang="it-IT" sz="2000" dirty="0" smtClean="0">
                <a:solidFill>
                  <a:srgbClr val="003399"/>
                </a:solidFill>
                <a:latin typeface="Garamond" panose="02020404030301010803" pitchFamily="18" charset="0"/>
              </a:rPr>
              <a:t>Art</a:t>
            </a:r>
            <a:r>
              <a:rPr lang="it-IT" sz="2000" dirty="0">
                <a:solidFill>
                  <a:srgbClr val="003399"/>
                </a:solidFill>
                <a:latin typeface="Garamond" panose="02020404030301010803" pitchFamily="18" charset="0"/>
              </a:rPr>
              <a:t>. 11 Legge 27 luglio 2000 n° 212 c.d. Statuto dei diritti del Contribuente e </a:t>
            </a:r>
            <a:r>
              <a:rPr lang="it-IT" sz="2000" dirty="0" err="1">
                <a:solidFill>
                  <a:srgbClr val="003399"/>
                </a:solidFill>
                <a:latin typeface="Garamond" panose="02020404030301010803" pitchFamily="18" charset="0"/>
              </a:rPr>
              <a:t>s.m.i.</a:t>
            </a:r>
            <a:endParaRPr lang="it-IT" sz="2000" dirty="0">
              <a:solidFill>
                <a:srgbClr val="003399"/>
              </a:solidFill>
              <a:latin typeface="Garamond" panose="02020404030301010803" pitchFamily="18" charset="0"/>
            </a:endParaRPr>
          </a:p>
          <a:p>
            <a:pPr marL="342900" lvl="0" indent="-342900" algn="just">
              <a:buFont typeface="Arial" panose="020B0604020202020204" pitchFamily="34" charset="0"/>
              <a:buChar char="•"/>
            </a:pPr>
            <a:endParaRPr lang="it-IT" sz="2000" b="1" i="1" dirty="0">
              <a:solidFill>
                <a:srgbClr val="003399"/>
              </a:solidFill>
              <a:latin typeface="Garamond" panose="02020404030301010803" pitchFamily="18" charset="0"/>
            </a:endParaRPr>
          </a:p>
          <a:p>
            <a:pPr lvl="0"/>
            <a:endParaRPr lang="it-IT" sz="2000" dirty="0">
              <a:solidFill>
                <a:srgbClr val="6886C4"/>
              </a:solidFill>
              <a:latin typeface="Garamond" panose="02020404030301010803" pitchFamily="18" charset="0"/>
            </a:endParaRPr>
          </a:p>
        </p:txBody>
      </p:sp>
    </p:spTree>
    <p:extLst>
      <p:ext uri="{BB962C8B-B14F-4D97-AF65-F5344CB8AC3E}">
        <p14:creationId xmlns:p14="http://schemas.microsoft.com/office/powerpoint/2010/main" val="3832450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2028825" y="442231"/>
            <a:ext cx="8267700" cy="523220"/>
          </a:xfrm>
          <a:prstGeom prst="rect">
            <a:avLst/>
          </a:prstGeom>
          <a:noFill/>
        </p:spPr>
        <p:txBody>
          <a:bodyPr wrap="square" rtlCol="0">
            <a:spAutoFit/>
          </a:bodyPr>
          <a:lstStyle/>
          <a:p>
            <a:pPr algn="ctr"/>
            <a:r>
              <a:rPr lang="it-IT" sz="2800" b="1" dirty="0" smtClean="0">
                <a:solidFill>
                  <a:srgbClr val="000000"/>
                </a:solidFill>
                <a:latin typeface="Garamond" panose="02020404030301010803" pitchFamily="18" charset="0"/>
              </a:rPr>
              <a:t>INTERPELLO</a:t>
            </a:r>
            <a:endParaRPr lang="it-IT" sz="2800" b="1" dirty="0">
              <a:solidFill>
                <a:srgbClr val="000000"/>
              </a:solidFill>
              <a:latin typeface="Garamond" panose="02020404030301010803" pitchFamily="18" charset="0"/>
            </a:endParaRP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742950" y="3067773"/>
            <a:ext cx="8162925" cy="1538883"/>
          </a:xfrm>
          <a:prstGeom prst="rect">
            <a:avLst/>
          </a:prstGeom>
          <a:noFill/>
        </p:spPr>
        <p:txBody>
          <a:bodyPr wrap="square" rtlCol="0">
            <a:spAutoFit/>
          </a:bodyPr>
          <a:lstStyle/>
          <a:p>
            <a:pPr lvl="0" algn="just"/>
            <a:r>
              <a:rPr lang="it-IT" dirty="0">
                <a:solidFill>
                  <a:srgbClr val="003399"/>
                </a:solidFill>
                <a:latin typeface="Garamond" panose="02020404030301010803" pitchFamily="18" charset="0"/>
              </a:rPr>
              <a:t>Nell’ottica di una maggiore collaborazione tra cittadino e Amministrazione Finanziaria, il legislatore ha istituito alcuni strumenti per consentire al contribuente di chiedere all’Autorità competente pareri che divengono vincolanti per lo stesso soggetto </a:t>
            </a:r>
            <a:r>
              <a:rPr lang="it-IT" dirty="0" smtClean="0">
                <a:solidFill>
                  <a:srgbClr val="003399"/>
                </a:solidFill>
                <a:latin typeface="Garamond" panose="02020404030301010803" pitchFamily="18" charset="0"/>
              </a:rPr>
              <a:t>emanante.</a:t>
            </a:r>
            <a:endParaRPr lang="it-IT" dirty="0">
              <a:solidFill>
                <a:srgbClr val="003399"/>
              </a:solidFill>
              <a:latin typeface="Garamond" panose="02020404030301010803" pitchFamily="18" charset="0"/>
            </a:endParaRPr>
          </a:p>
          <a:p>
            <a:pPr marL="342900" lvl="0" indent="-342900" algn="just">
              <a:buFont typeface="Arial" panose="020B0604020202020204" pitchFamily="34" charset="0"/>
              <a:buChar char="•"/>
            </a:pPr>
            <a:endParaRPr lang="it-IT" sz="2000" b="1" i="1" dirty="0">
              <a:solidFill>
                <a:srgbClr val="003399"/>
              </a:solidFill>
              <a:latin typeface="Garamond" panose="02020404030301010803" pitchFamily="18" charset="0"/>
            </a:endParaRPr>
          </a:p>
          <a:p>
            <a:pPr lvl="0"/>
            <a:endParaRPr lang="it-IT" sz="2000" dirty="0">
              <a:solidFill>
                <a:srgbClr val="6886C4"/>
              </a:solidFill>
              <a:latin typeface="Garamond" panose="02020404030301010803" pitchFamily="18" charset="0"/>
            </a:endParaRPr>
          </a:p>
        </p:txBody>
      </p:sp>
      <p:sp>
        <p:nvSpPr>
          <p:cNvPr id="4" name="CasellaDiTesto 3"/>
          <p:cNvSpPr txBox="1"/>
          <p:nvPr/>
        </p:nvSpPr>
        <p:spPr>
          <a:xfrm>
            <a:off x="4226243" y="2211169"/>
            <a:ext cx="1412566" cy="646331"/>
          </a:xfrm>
          <a:prstGeom prst="rect">
            <a:avLst/>
          </a:prstGeom>
          <a:noFill/>
        </p:spPr>
        <p:txBody>
          <a:bodyPr wrap="none" rtlCol="0">
            <a:spAutoFit/>
          </a:bodyPr>
          <a:lstStyle/>
          <a:p>
            <a:pPr lvl="0"/>
            <a:r>
              <a:rPr lang="it-IT" b="1" dirty="0">
                <a:solidFill>
                  <a:srgbClr val="6886C4"/>
                </a:solidFill>
                <a:latin typeface="Garamond" panose="02020404030301010803" pitchFamily="18" charset="0"/>
              </a:rPr>
              <a:t>PREMESSA</a:t>
            </a:r>
          </a:p>
          <a:p>
            <a:endParaRPr lang="it-IT" dirty="0">
              <a:solidFill>
                <a:srgbClr val="6886C4"/>
              </a:solidFill>
            </a:endParaRPr>
          </a:p>
        </p:txBody>
      </p:sp>
    </p:spTree>
    <p:extLst>
      <p:ext uri="{BB962C8B-B14F-4D97-AF65-F5344CB8AC3E}">
        <p14:creationId xmlns:p14="http://schemas.microsoft.com/office/powerpoint/2010/main" val="3191526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742950" y="3067773"/>
            <a:ext cx="8943975" cy="1508105"/>
          </a:xfrm>
          <a:prstGeom prst="rect">
            <a:avLst/>
          </a:prstGeom>
          <a:noFill/>
        </p:spPr>
        <p:txBody>
          <a:bodyPr wrap="square" rtlCol="0">
            <a:spAutoFit/>
          </a:bodyPr>
          <a:lstStyle/>
          <a:p>
            <a:pPr lvl="0" algn="just"/>
            <a:r>
              <a:rPr lang="it-IT" dirty="0">
                <a:solidFill>
                  <a:srgbClr val="003399"/>
                </a:solidFill>
                <a:latin typeface="Garamond" panose="02020404030301010803" pitchFamily="18" charset="0"/>
              </a:rPr>
              <a:t>L’art. 11 della L. n° 212 del 27.07.2000 (cosiddetto Statuto del Contribuente), come modificato dal D. </a:t>
            </a:r>
            <a:r>
              <a:rPr lang="it-IT" dirty="0" err="1">
                <a:solidFill>
                  <a:srgbClr val="003399"/>
                </a:solidFill>
                <a:latin typeface="Garamond" panose="02020404030301010803" pitchFamily="18" charset="0"/>
              </a:rPr>
              <a:t>Lgs</a:t>
            </a:r>
            <a:r>
              <a:rPr lang="it-IT" dirty="0">
                <a:solidFill>
                  <a:srgbClr val="003399"/>
                </a:solidFill>
                <a:latin typeface="Garamond" panose="02020404030301010803" pitchFamily="18" charset="0"/>
              </a:rPr>
              <a:t>. n° 156 del 24.09.2015 - entrato in vigore il 1° Gennaio 2016 - prevede la possibilità di rivolgere un Interpello alle Agenzie al fine di conoscere la corretta applicazione della normativa tributaria qualora vi fossero delle incertezze</a:t>
            </a:r>
            <a:r>
              <a:rPr lang="it-IT" dirty="0" smtClean="0">
                <a:solidFill>
                  <a:srgbClr val="003399"/>
                </a:solidFill>
                <a:latin typeface="Garamond" panose="02020404030301010803" pitchFamily="18" charset="0"/>
              </a:rPr>
              <a:t>.</a:t>
            </a:r>
            <a:endParaRPr lang="it-IT" sz="2000" b="1" i="1" dirty="0">
              <a:solidFill>
                <a:srgbClr val="003399"/>
              </a:solidFill>
              <a:latin typeface="Garamond" panose="02020404030301010803" pitchFamily="18" charset="0"/>
            </a:endParaRPr>
          </a:p>
          <a:p>
            <a:pPr lvl="0" algn="just"/>
            <a:endParaRPr lang="it-IT" sz="2000" dirty="0">
              <a:solidFill>
                <a:srgbClr val="6886C4"/>
              </a:solidFill>
              <a:latin typeface="Garamond" panose="02020404030301010803" pitchFamily="18" charset="0"/>
            </a:endParaRPr>
          </a:p>
        </p:txBody>
      </p:sp>
      <p:sp>
        <p:nvSpPr>
          <p:cNvPr id="4" name="CasellaDiTesto 3"/>
          <p:cNvSpPr txBox="1"/>
          <p:nvPr/>
        </p:nvSpPr>
        <p:spPr>
          <a:xfrm>
            <a:off x="647572" y="981075"/>
            <a:ext cx="8839328" cy="800219"/>
          </a:xfrm>
          <a:prstGeom prst="rect">
            <a:avLst/>
          </a:prstGeom>
          <a:noFill/>
        </p:spPr>
        <p:txBody>
          <a:bodyPr wrap="square" rtlCol="0">
            <a:spAutoFit/>
          </a:bodyPr>
          <a:lstStyle/>
          <a:p>
            <a:pPr algn="ctr"/>
            <a:r>
              <a:rPr lang="it-IT" sz="2800" b="1" dirty="0">
                <a:solidFill>
                  <a:srgbClr val="000000"/>
                </a:solidFill>
                <a:latin typeface="Garamond" panose="02020404030301010803" pitchFamily="18" charset="0"/>
              </a:rPr>
              <a:t>INTERPELLO</a:t>
            </a:r>
          </a:p>
          <a:p>
            <a:endParaRPr lang="it-IT" dirty="0"/>
          </a:p>
        </p:txBody>
      </p:sp>
    </p:spTree>
    <p:extLst>
      <p:ext uri="{BB962C8B-B14F-4D97-AF65-F5344CB8AC3E}">
        <p14:creationId xmlns:p14="http://schemas.microsoft.com/office/powerpoint/2010/main" val="979191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742950" y="3067773"/>
            <a:ext cx="9086850" cy="1384995"/>
          </a:xfrm>
          <a:prstGeom prst="rect">
            <a:avLst/>
          </a:prstGeom>
          <a:noFill/>
        </p:spPr>
        <p:txBody>
          <a:bodyPr wrap="square" rtlCol="0">
            <a:spAutoFit/>
          </a:bodyPr>
          <a:lstStyle/>
          <a:p>
            <a:pPr lvl="0" algn="ctr"/>
            <a:r>
              <a:rPr lang="it-IT" sz="2800" b="1" dirty="0">
                <a:solidFill>
                  <a:srgbClr val="000000"/>
                </a:solidFill>
                <a:latin typeface="Garamond" panose="02020404030301010803" pitchFamily="18" charset="0"/>
              </a:rPr>
              <a:t>TIPOLOGIE</a:t>
            </a:r>
            <a:r>
              <a:rPr lang="it-IT" sz="2400" dirty="0">
                <a:solidFill>
                  <a:srgbClr val="003399"/>
                </a:solidFill>
                <a:latin typeface="Garamond" panose="02020404030301010803" pitchFamily="18" charset="0"/>
              </a:rPr>
              <a:t> </a:t>
            </a:r>
            <a:r>
              <a:rPr lang="it-IT" sz="2800" b="1" dirty="0">
                <a:solidFill>
                  <a:srgbClr val="000000"/>
                </a:solidFill>
                <a:latin typeface="Garamond" panose="02020404030301010803" pitchFamily="18" charset="0"/>
              </a:rPr>
              <a:t>DI INTERPELLO PREVISTE DALL’ORDINAMENTO</a:t>
            </a:r>
          </a:p>
          <a:p>
            <a:pPr lvl="0" algn="just"/>
            <a:endParaRPr lang="it-IT" sz="2800" b="1" dirty="0">
              <a:solidFill>
                <a:srgbClr val="000000"/>
              </a:solidFill>
              <a:latin typeface="Garamond" panose="02020404030301010803" pitchFamily="18" charset="0"/>
            </a:endParaRPr>
          </a:p>
        </p:txBody>
      </p:sp>
    </p:spTree>
    <p:extLst>
      <p:ext uri="{BB962C8B-B14F-4D97-AF65-F5344CB8AC3E}">
        <p14:creationId xmlns:p14="http://schemas.microsoft.com/office/powerpoint/2010/main" val="208546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742950" y="3067773"/>
            <a:ext cx="8943975" cy="707886"/>
          </a:xfrm>
          <a:prstGeom prst="rect">
            <a:avLst/>
          </a:prstGeom>
          <a:noFill/>
        </p:spPr>
        <p:txBody>
          <a:bodyPr wrap="square" rtlCol="0">
            <a:spAutoFit/>
          </a:bodyPr>
          <a:lstStyle/>
          <a:p>
            <a:pPr marL="285750" lvl="0" indent="-285750" algn="just">
              <a:buFont typeface="Arial" panose="020B0604020202020204" pitchFamily="34" charset="0"/>
              <a:buChar char="•"/>
            </a:pPr>
            <a:r>
              <a:rPr lang="it-IT" sz="2000" dirty="0">
                <a:solidFill>
                  <a:srgbClr val="003399"/>
                </a:solidFill>
                <a:latin typeface="Garamond" panose="02020404030301010803" pitchFamily="18" charset="0"/>
              </a:rPr>
              <a:t>Se ne distinguono </a:t>
            </a:r>
            <a:r>
              <a:rPr lang="it-IT" sz="2000" b="1" dirty="0">
                <a:solidFill>
                  <a:srgbClr val="FF0000"/>
                </a:solidFill>
                <a:latin typeface="Garamond" panose="02020404030301010803" pitchFamily="18" charset="0"/>
              </a:rPr>
              <a:t>4 ipotesi </a:t>
            </a:r>
            <a:r>
              <a:rPr lang="it-IT" sz="2000" dirty="0">
                <a:solidFill>
                  <a:srgbClr val="003399"/>
                </a:solidFill>
                <a:latin typeface="Garamond" panose="02020404030301010803" pitchFamily="18" charset="0"/>
              </a:rPr>
              <a:t>(art. 11, L. 212/2000, come modificato dal D. </a:t>
            </a:r>
            <a:r>
              <a:rPr lang="it-IT" sz="2000" dirty="0" err="1">
                <a:solidFill>
                  <a:srgbClr val="003399"/>
                </a:solidFill>
                <a:latin typeface="Garamond" panose="02020404030301010803" pitchFamily="18" charset="0"/>
              </a:rPr>
              <a:t>Lgs</a:t>
            </a:r>
            <a:r>
              <a:rPr lang="it-IT" sz="2000" dirty="0">
                <a:solidFill>
                  <a:srgbClr val="003399"/>
                </a:solidFill>
                <a:latin typeface="Garamond" panose="02020404030301010803" pitchFamily="18" charset="0"/>
              </a:rPr>
              <a:t>. 156/2015)</a:t>
            </a:r>
          </a:p>
        </p:txBody>
      </p:sp>
    </p:spTree>
    <p:extLst>
      <p:ext uri="{BB962C8B-B14F-4D97-AF65-F5344CB8AC3E}">
        <p14:creationId xmlns:p14="http://schemas.microsoft.com/office/powerpoint/2010/main" val="410194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1348847"/>
            <a:ext cx="8943975" cy="3354765"/>
          </a:xfrm>
          <a:prstGeom prst="rect">
            <a:avLst/>
          </a:prstGeom>
          <a:noFill/>
        </p:spPr>
        <p:txBody>
          <a:bodyPr wrap="square" rtlCol="0">
            <a:spAutoFit/>
          </a:bodyPr>
          <a:lstStyle/>
          <a:p>
            <a:pPr lvl="0" algn="ctr"/>
            <a:r>
              <a:rPr lang="it-IT" sz="2800" b="1" dirty="0">
                <a:solidFill>
                  <a:srgbClr val="003399"/>
                </a:solidFill>
                <a:latin typeface="Garamond" panose="02020404030301010803" pitchFamily="18" charset="0"/>
              </a:rPr>
              <a:t>Ordinario  </a:t>
            </a:r>
            <a:endParaRPr lang="it-IT" sz="2400" b="1" dirty="0">
              <a:solidFill>
                <a:srgbClr val="003399"/>
              </a:solidFill>
              <a:latin typeface="Garamond" panose="02020404030301010803" pitchFamily="18" charset="0"/>
            </a:endParaRPr>
          </a:p>
          <a:p>
            <a:pPr lvl="0" algn="ctr"/>
            <a:r>
              <a:rPr lang="it-IT" sz="2400" b="1" dirty="0">
                <a:solidFill>
                  <a:srgbClr val="6886C4"/>
                </a:solidFill>
                <a:latin typeface="Garamond" panose="02020404030301010803" pitchFamily="18" charset="0"/>
              </a:rPr>
              <a:t>art. 11, L. 212/2000, c. 1, </a:t>
            </a:r>
            <a:r>
              <a:rPr lang="it-IT" sz="2400" b="1" dirty="0" err="1">
                <a:solidFill>
                  <a:srgbClr val="6886C4"/>
                </a:solidFill>
                <a:latin typeface="Garamond" panose="02020404030301010803" pitchFamily="18" charset="0"/>
              </a:rPr>
              <a:t>lett</a:t>
            </a:r>
            <a:r>
              <a:rPr lang="it-IT" sz="2400" b="1" dirty="0">
                <a:solidFill>
                  <a:srgbClr val="6886C4"/>
                </a:solidFill>
                <a:latin typeface="Garamond" panose="02020404030301010803" pitchFamily="18" charset="0"/>
              </a:rPr>
              <a:t>. a)</a:t>
            </a:r>
          </a:p>
          <a:p>
            <a:pPr lvl="0" algn="just"/>
            <a:r>
              <a:rPr lang="it-IT" sz="2000" dirty="0">
                <a:solidFill>
                  <a:prstClr val="white"/>
                </a:solidFill>
                <a:latin typeface="Garamond" panose="02020404030301010803" pitchFamily="18" charset="0"/>
              </a:rPr>
              <a:t/>
            </a:r>
            <a:br>
              <a:rPr lang="it-IT" sz="2000" dirty="0">
                <a:solidFill>
                  <a:prstClr val="white"/>
                </a:solidFill>
                <a:latin typeface="Garamond" panose="02020404030301010803" pitchFamily="18" charset="0"/>
              </a:rPr>
            </a:br>
            <a:r>
              <a:rPr lang="it-IT" dirty="0">
                <a:solidFill>
                  <a:prstClr val="white"/>
                </a:solidFill>
                <a:latin typeface="Garamond" panose="02020404030301010803" pitchFamily="18" charset="0"/>
              </a:rPr>
              <a:t>	</a:t>
            </a:r>
            <a:r>
              <a:rPr lang="it-IT" sz="2000" dirty="0">
                <a:solidFill>
                  <a:srgbClr val="003399"/>
                </a:solidFill>
                <a:latin typeface="Garamond" panose="02020404030301010803" pitchFamily="18" charset="0"/>
              </a:rPr>
              <a:t>Usato dal Contribuente  per ottenere, dall’Amministrazione Finanziaria, chiarimenti qualora sussistano delle </a:t>
            </a:r>
            <a:r>
              <a:rPr lang="it-IT" sz="2000" dirty="0">
                <a:solidFill>
                  <a:srgbClr val="FF0000"/>
                </a:solidFill>
                <a:latin typeface="Garamond" panose="02020404030301010803" pitchFamily="18" charset="0"/>
              </a:rPr>
              <a:t>«Condizioni di obiettiva incertezza»</a:t>
            </a:r>
            <a:r>
              <a:rPr lang="it-IT" sz="2000" dirty="0">
                <a:solidFill>
                  <a:srgbClr val="003399"/>
                </a:solidFill>
                <a:latin typeface="Garamond" panose="02020404030301010803" pitchFamily="18" charset="0"/>
              </a:rPr>
              <a:t>.</a:t>
            </a:r>
            <a:r>
              <a:rPr lang="it-IT" sz="2000" dirty="0">
                <a:solidFill>
                  <a:prstClr val="white"/>
                </a:solidFill>
                <a:latin typeface="Garamond" panose="02020404030301010803" pitchFamily="18" charset="0"/>
              </a:rPr>
              <a:t> </a:t>
            </a:r>
          </a:p>
          <a:p>
            <a:pPr lvl="0" algn="just"/>
            <a:endParaRPr lang="it-IT" sz="2000" dirty="0">
              <a:solidFill>
                <a:prstClr val="white"/>
              </a:solidFill>
              <a:latin typeface="Garamond" panose="02020404030301010803" pitchFamily="18" charset="0"/>
            </a:endParaRPr>
          </a:p>
          <a:p>
            <a:pPr lvl="0" algn="just"/>
            <a:r>
              <a:rPr lang="it-IT" sz="2000" dirty="0">
                <a:solidFill>
                  <a:srgbClr val="003399"/>
                </a:solidFill>
                <a:latin typeface="Garamond" panose="02020404030301010803" pitchFamily="18" charset="0"/>
              </a:rPr>
              <a:t>Serve a chiarire dubbi sia circa la corretta interpretazione di una norma giuridica in relazione alla singola fattispecie oggetto dell’I. sia per sapere se una data norma, di cui si intende avvalersi, sia quella </a:t>
            </a:r>
            <a:r>
              <a:rPr lang="it-IT" sz="2000" dirty="0">
                <a:solidFill>
                  <a:srgbClr val="FF0000"/>
                </a:solidFill>
                <a:latin typeface="Garamond" panose="02020404030301010803" pitchFamily="18" charset="0"/>
              </a:rPr>
              <a:t>effettivamente applicabile al caso concreto</a:t>
            </a:r>
            <a:r>
              <a:rPr lang="it-IT" sz="2000" dirty="0">
                <a:solidFill>
                  <a:prstClr val="white"/>
                </a:solidFill>
                <a:latin typeface="Garamond" panose="02020404030301010803" pitchFamily="18" charset="0"/>
              </a:rPr>
              <a:t> </a:t>
            </a:r>
            <a:r>
              <a:rPr lang="it-IT" sz="2000" dirty="0">
                <a:solidFill>
                  <a:srgbClr val="003399"/>
                </a:solidFill>
                <a:latin typeface="Garamond" panose="02020404030301010803" pitchFamily="18" charset="0"/>
              </a:rPr>
              <a:t>o, in alternativa,</a:t>
            </a:r>
            <a:r>
              <a:rPr lang="it-IT" sz="2000" dirty="0">
                <a:solidFill>
                  <a:prstClr val="white"/>
                </a:solidFill>
                <a:latin typeface="Garamond" panose="02020404030301010803" pitchFamily="18" charset="0"/>
              </a:rPr>
              <a:t> </a:t>
            </a:r>
            <a:r>
              <a:rPr lang="it-IT" sz="2000" dirty="0">
                <a:solidFill>
                  <a:srgbClr val="FF0000"/>
                </a:solidFill>
                <a:latin typeface="Garamond" panose="02020404030301010803" pitchFamily="18" charset="0"/>
              </a:rPr>
              <a:t>quale sia la disposizione corretta</a:t>
            </a:r>
            <a:r>
              <a:rPr lang="it-IT" sz="2000" dirty="0">
                <a:solidFill>
                  <a:srgbClr val="003399"/>
                </a:solidFill>
                <a:latin typeface="Garamond" panose="02020404030301010803" pitchFamily="18" charset="0"/>
              </a:rPr>
              <a:t>.</a:t>
            </a:r>
            <a:endParaRPr lang="it-IT" dirty="0">
              <a:solidFill>
                <a:srgbClr val="003399"/>
              </a:solidFill>
              <a:latin typeface="Garamond" panose="02020404030301010803" pitchFamily="18" charset="0"/>
            </a:endParaRPr>
          </a:p>
        </p:txBody>
      </p:sp>
    </p:spTree>
    <p:extLst>
      <p:ext uri="{BB962C8B-B14F-4D97-AF65-F5344CB8AC3E}">
        <p14:creationId xmlns:p14="http://schemas.microsoft.com/office/powerpoint/2010/main" val="891289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1724324"/>
            <a:ext cx="8858377" cy="3046988"/>
          </a:xfrm>
          <a:prstGeom prst="rect">
            <a:avLst/>
          </a:prstGeom>
          <a:noFill/>
        </p:spPr>
        <p:txBody>
          <a:bodyPr wrap="square" rtlCol="0">
            <a:spAutoFit/>
          </a:bodyPr>
          <a:lstStyle/>
          <a:p>
            <a:pPr lvl="0" algn="ctr"/>
            <a:r>
              <a:rPr lang="it-IT" sz="2400" b="1" dirty="0">
                <a:solidFill>
                  <a:srgbClr val="003399"/>
                </a:solidFill>
                <a:latin typeface="Garamond" panose="02020404030301010803" pitchFamily="18" charset="0"/>
              </a:rPr>
              <a:t>Probatorio </a:t>
            </a:r>
          </a:p>
          <a:p>
            <a:pPr lvl="0" algn="ctr"/>
            <a:r>
              <a:rPr lang="it-IT" sz="2400" b="1" dirty="0">
                <a:solidFill>
                  <a:srgbClr val="6886C4"/>
                </a:solidFill>
                <a:latin typeface="Garamond" panose="02020404030301010803" pitchFamily="18" charset="0"/>
              </a:rPr>
              <a:t>art. 11, L. 212/2000, c. 1, </a:t>
            </a:r>
            <a:r>
              <a:rPr lang="it-IT" sz="2400" b="1" dirty="0" err="1">
                <a:solidFill>
                  <a:srgbClr val="6886C4"/>
                </a:solidFill>
                <a:latin typeface="Garamond" panose="02020404030301010803" pitchFamily="18" charset="0"/>
              </a:rPr>
              <a:t>lett</a:t>
            </a:r>
            <a:r>
              <a:rPr lang="it-IT" sz="2400" b="1" dirty="0">
                <a:solidFill>
                  <a:srgbClr val="6886C4"/>
                </a:solidFill>
                <a:latin typeface="Garamond" panose="02020404030301010803" pitchFamily="18" charset="0"/>
              </a:rPr>
              <a:t>. b)</a:t>
            </a:r>
          </a:p>
          <a:p>
            <a:pPr lvl="0" algn="ctr"/>
            <a:endParaRPr lang="it-IT" dirty="0">
              <a:solidFill>
                <a:srgbClr val="003399"/>
              </a:solidFill>
              <a:latin typeface="Garamond" panose="02020404030301010803" pitchFamily="18" charset="0"/>
            </a:endParaRPr>
          </a:p>
          <a:p>
            <a:pPr lvl="0" algn="just"/>
            <a:r>
              <a:rPr lang="it-IT" dirty="0">
                <a:solidFill>
                  <a:srgbClr val="003399"/>
                </a:solidFill>
                <a:latin typeface="Garamond" panose="02020404030301010803" pitchFamily="18" charset="0"/>
              </a:rPr>
              <a:t/>
            </a:r>
            <a:br>
              <a:rPr lang="it-IT" dirty="0">
                <a:solidFill>
                  <a:srgbClr val="003399"/>
                </a:solidFill>
                <a:latin typeface="Garamond" panose="02020404030301010803" pitchFamily="18" charset="0"/>
              </a:rPr>
            </a:br>
            <a:r>
              <a:rPr lang="it-IT" dirty="0">
                <a:solidFill>
                  <a:srgbClr val="003399"/>
                </a:solidFill>
                <a:latin typeface="Garamond" panose="02020404030301010803" pitchFamily="18" charset="0"/>
              </a:rPr>
              <a:t>	Si fa ricorso a questa ipotesi qualora il Contribuente intenda aderire ad un </a:t>
            </a:r>
            <a:r>
              <a:rPr lang="it-IT" dirty="0">
                <a:solidFill>
                  <a:srgbClr val="FF0000"/>
                </a:solidFill>
                <a:latin typeface="Garamond" panose="02020404030301010803" pitchFamily="18" charset="0"/>
              </a:rPr>
              <a:t>particolare regime fiscale</a:t>
            </a:r>
            <a:r>
              <a:rPr lang="it-IT" dirty="0">
                <a:solidFill>
                  <a:srgbClr val="003399"/>
                </a:solidFill>
                <a:latin typeface="Garamond" panose="02020404030301010803" pitchFamily="18" charset="0"/>
              </a:rPr>
              <a:t>.  All’A.F. si chiede un parere riguardo a:</a:t>
            </a:r>
          </a:p>
          <a:p>
            <a:pPr lvl="0" algn="just"/>
            <a:endParaRPr lang="it-IT" dirty="0">
              <a:solidFill>
                <a:prstClr val="white"/>
              </a:solidFill>
              <a:latin typeface="Garamond" panose="02020404030301010803" pitchFamily="18" charset="0"/>
            </a:endParaRPr>
          </a:p>
          <a:p>
            <a:pPr marL="285750" lvl="0" indent="-285750" algn="just">
              <a:buFont typeface="Arial" panose="020B0604020202020204" pitchFamily="34" charset="0"/>
              <a:buChar char="•"/>
            </a:pPr>
            <a:r>
              <a:rPr lang="it-IT" dirty="0">
                <a:solidFill>
                  <a:srgbClr val="FF0000"/>
                </a:solidFill>
                <a:latin typeface="Garamond" panose="02020404030301010803" pitchFamily="18" charset="0"/>
              </a:rPr>
              <a:t>Sussistenza delle condizioni di ammissibilità;</a:t>
            </a:r>
          </a:p>
          <a:p>
            <a:pPr lvl="0" algn="just"/>
            <a:endParaRPr lang="it-IT" dirty="0">
              <a:solidFill>
                <a:srgbClr val="FF0000"/>
              </a:solidFill>
              <a:latin typeface="Garamond" panose="02020404030301010803" pitchFamily="18" charset="0"/>
            </a:endParaRPr>
          </a:p>
          <a:p>
            <a:pPr marL="285750" lvl="0" indent="-285750" algn="just">
              <a:buFont typeface="Arial" panose="020B0604020202020204" pitchFamily="34" charset="0"/>
              <a:buChar char="•"/>
            </a:pPr>
            <a:r>
              <a:rPr lang="it-IT" dirty="0">
                <a:solidFill>
                  <a:srgbClr val="FF0000"/>
                </a:solidFill>
                <a:latin typeface="Garamond" panose="02020404030301010803" pitchFamily="18" charset="0"/>
              </a:rPr>
              <a:t>Idoneità degli elementi probatori esibiti a tale scopo</a:t>
            </a:r>
            <a:r>
              <a:rPr lang="it-IT" dirty="0">
                <a:solidFill>
                  <a:srgbClr val="003399"/>
                </a:solidFill>
                <a:latin typeface="Garamond" panose="02020404030301010803" pitchFamily="18" charset="0"/>
              </a:rPr>
              <a:t>.</a:t>
            </a:r>
          </a:p>
        </p:txBody>
      </p:sp>
    </p:spTree>
    <p:extLst>
      <p:ext uri="{BB962C8B-B14F-4D97-AF65-F5344CB8AC3E}">
        <p14:creationId xmlns:p14="http://schemas.microsoft.com/office/powerpoint/2010/main" val="1125142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sp>
        <p:nvSpPr>
          <p:cNvPr id="7" name="CasellaDiTesto 6">
            <a:extLst>
              <a:ext uri="{FF2B5EF4-FFF2-40B4-BE49-F238E27FC236}">
                <a16:creationId xmlns="" xmlns:a16="http://schemas.microsoft.com/office/drawing/2014/main" id="{30EE7D53-12D4-4A10-B505-4B1BC08B749F}"/>
              </a:ext>
            </a:extLst>
          </p:cNvPr>
          <p:cNvSpPr txBox="1"/>
          <p:nvPr/>
        </p:nvSpPr>
        <p:spPr>
          <a:xfrm>
            <a:off x="961898" y="1584636"/>
            <a:ext cx="9399942" cy="3570208"/>
          </a:xfrm>
          <a:prstGeom prst="rect">
            <a:avLst/>
          </a:prstGeom>
          <a:noFill/>
        </p:spPr>
        <p:txBody>
          <a:bodyPr wrap="square" rtlCol="0">
            <a:spAutoFit/>
          </a:bodyPr>
          <a:lstStyle/>
          <a:p>
            <a:pPr marL="342900" lvl="0" indent="-342900">
              <a:buFont typeface="Arial" panose="020B0604020202020204" pitchFamily="34" charset="0"/>
              <a:buChar char="•"/>
            </a:pPr>
            <a:r>
              <a:rPr lang="it-IT" sz="2400" b="1" dirty="0">
                <a:solidFill>
                  <a:srgbClr val="003399"/>
                </a:solidFill>
                <a:latin typeface="Garamond" panose="02020404030301010803" pitchFamily="18" charset="0"/>
              </a:rPr>
              <a:t>Introduzione</a:t>
            </a:r>
            <a:r>
              <a:rPr lang="it-IT" sz="3200" b="1" dirty="0">
                <a:solidFill>
                  <a:srgbClr val="003399"/>
                </a:solidFill>
                <a:latin typeface="Garamond" panose="02020404030301010803" pitchFamily="18" charset="0"/>
              </a:rPr>
              <a:t>: </a:t>
            </a:r>
            <a:r>
              <a:rPr lang="it-IT" b="1" i="1" dirty="0">
                <a:solidFill>
                  <a:srgbClr val="003399"/>
                </a:solidFill>
                <a:latin typeface="Garamond" panose="02020404030301010803" pitchFamily="18" charset="0"/>
              </a:rPr>
              <a:t>breve excursus sulla giurisdizione tributaria e sull’evoluzione dei rapporti tra Amministrazione Finanziaria e cittadino;</a:t>
            </a:r>
          </a:p>
          <a:p>
            <a:pPr lvl="0"/>
            <a:endParaRPr lang="it-IT" sz="2400" b="1" i="1" dirty="0">
              <a:solidFill>
                <a:srgbClr val="003399"/>
              </a:solidFill>
              <a:latin typeface="Garamond" panose="02020404030301010803" pitchFamily="18" charset="0"/>
            </a:endParaRPr>
          </a:p>
          <a:p>
            <a:pPr marL="342900" lvl="0" indent="-342900">
              <a:buFont typeface="Arial" panose="020B0604020202020204" pitchFamily="34" charset="0"/>
              <a:buChar char="•"/>
            </a:pPr>
            <a:r>
              <a:rPr lang="it-IT" sz="2400" b="1" dirty="0">
                <a:solidFill>
                  <a:srgbClr val="003399"/>
                </a:solidFill>
                <a:latin typeface="Garamond" panose="02020404030301010803" pitchFamily="18" charset="0"/>
              </a:rPr>
              <a:t>Fonti normative: </a:t>
            </a:r>
            <a:r>
              <a:rPr lang="it-IT" b="1" i="1" dirty="0">
                <a:solidFill>
                  <a:srgbClr val="003399"/>
                </a:solidFill>
                <a:latin typeface="Garamond" panose="02020404030301010803" pitchFamily="18" charset="0"/>
              </a:rPr>
              <a:t>l’art. 11 della L. 27.07.2000 n° 212, l’art. 17 bis del D. </a:t>
            </a:r>
            <a:r>
              <a:rPr lang="it-IT" b="1" i="1" dirty="0" err="1">
                <a:solidFill>
                  <a:srgbClr val="003399"/>
                </a:solidFill>
                <a:latin typeface="Garamond" panose="02020404030301010803" pitchFamily="18" charset="0"/>
              </a:rPr>
              <a:t>Lgs</a:t>
            </a:r>
            <a:r>
              <a:rPr lang="it-IT" b="1" i="1" dirty="0">
                <a:solidFill>
                  <a:srgbClr val="003399"/>
                </a:solidFill>
                <a:latin typeface="Garamond" panose="02020404030301010803" pitchFamily="18" charset="0"/>
              </a:rPr>
              <a:t>. n° 546 </a:t>
            </a:r>
            <a:r>
              <a:rPr lang="it-IT" b="1" i="1">
                <a:solidFill>
                  <a:srgbClr val="003399"/>
                </a:solidFill>
                <a:latin typeface="Garamond" panose="02020404030301010803" pitchFamily="18" charset="0"/>
              </a:rPr>
              <a:t>del </a:t>
            </a:r>
            <a:r>
              <a:rPr lang="it-IT" b="1" i="1" smtClean="0">
                <a:solidFill>
                  <a:srgbClr val="003399"/>
                </a:solidFill>
                <a:latin typeface="Garamond" panose="02020404030301010803" pitchFamily="18" charset="0"/>
              </a:rPr>
              <a:t>31.12.1992 </a:t>
            </a:r>
            <a:r>
              <a:rPr lang="it-IT" b="1" i="1" dirty="0">
                <a:solidFill>
                  <a:srgbClr val="003399"/>
                </a:solidFill>
                <a:latin typeface="Garamond" panose="02020404030301010803" pitchFamily="18" charset="0"/>
              </a:rPr>
              <a:t>e Circolare 21/D del 23.12.2015;</a:t>
            </a:r>
          </a:p>
          <a:p>
            <a:pPr lvl="0"/>
            <a:endParaRPr lang="it-IT" sz="2400" b="1" i="1" dirty="0">
              <a:solidFill>
                <a:srgbClr val="003399"/>
              </a:solidFill>
              <a:latin typeface="Garamond" panose="02020404030301010803" pitchFamily="18" charset="0"/>
            </a:endParaRPr>
          </a:p>
          <a:p>
            <a:pPr marL="342900" lvl="0" indent="-342900">
              <a:buFont typeface="Arial" panose="020B0604020202020204" pitchFamily="34" charset="0"/>
              <a:buChar char="•"/>
            </a:pPr>
            <a:r>
              <a:rPr lang="it-IT" sz="2400" b="1" dirty="0">
                <a:solidFill>
                  <a:srgbClr val="003399"/>
                </a:solidFill>
                <a:latin typeface="Garamond" panose="02020404030301010803" pitchFamily="18" charset="0"/>
              </a:rPr>
              <a:t>Gli istituti del reclamo-mediazione e dell’interpello:</a:t>
            </a:r>
            <a:r>
              <a:rPr lang="it-IT" sz="2800" b="1" i="1" dirty="0">
                <a:solidFill>
                  <a:srgbClr val="003399"/>
                </a:solidFill>
                <a:latin typeface="Garamond" panose="02020404030301010803" pitchFamily="18" charset="0"/>
              </a:rPr>
              <a:t> </a:t>
            </a:r>
            <a:r>
              <a:rPr lang="it-IT" b="1" i="1" dirty="0">
                <a:solidFill>
                  <a:srgbClr val="003399"/>
                </a:solidFill>
                <a:latin typeface="Garamond" panose="02020404030301010803" pitchFamily="18" charset="0"/>
              </a:rPr>
              <a:t>struttura e ambito di applicazione oggettivo e soggettivo</a:t>
            </a:r>
          </a:p>
          <a:p>
            <a:pPr lvl="0"/>
            <a:r>
              <a:rPr lang="it-IT" sz="2400" b="1" i="1" dirty="0">
                <a:solidFill>
                  <a:srgbClr val="003399"/>
                </a:solidFill>
                <a:latin typeface="Garamond" panose="02020404030301010803" pitchFamily="18" charset="0"/>
              </a:rPr>
              <a:t> </a:t>
            </a:r>
          </a:p>
          <a:p>
            <a:r>
              <a:rPr lang="it-IT" sz="1600" dirty="0" smtClean="0">
                <a:solidFill>
                  <a:schemeClr val="tx2"/>
                </a:solidFill>
                <a:latin typeface="Garamond" panose="02020404030301010803" pitchFamily="18" charset="0"/>
              </a:rPr>
              <a:t> </a:t>
            </a:r>
            <a:endParaRPr lang="it-IT" sz="1600" dirty="0">
              <a:solidFill>
                <a:schemeClr val="tx2"/>
              </a:solidFill>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smtClean="0">
                <a:latin typeface="Garamond" panose="02020404030301010803" pitchFamily="18" charset="0"/>
              </a:rPr>
              <a:t>30/06/2021</a:t>
            </a:r>
            <a:endParaRPr lang="en-US" dirty="0">
              <a:latin typeface="Garamond" panose="02020404030301010803" pitchFamily="18" charset="0"/>
            </a:endParaRPr>
          </a:p>
        </p:txBody>
      </p:sp>
    </p:spTree>
    <p:extLst>
      <p:ext uri="{BB962C8B-B14F-4D97-AF65-F5344CB8AC3E}">
        <p14:creationId xmlns:p14="http://schemas.microsoft.com/office/powerpoint/2010/main" val="383029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2308580"/>
            <a:ext cx="8858377" cy="1661993"/>
          </a:xfrm>
          <a:prstGeom prst="rect">
            <a:avLst/>
          </a:prstGeom>
          <a:noFill/>
        </p:spPr>
        <p:txBody>
          <a:bodyPr wrap="square" rtlCol="0">
            <a:spAutoFit/>
          </a:bodyPr>
          <a:lstStyle/>
          <a:p>
            <a:pPr lvl="0" algn="ctr"/>
            <a:r>
              <a:rPr lang="it-IT" sz="2400" b="1" dirty="0">
                <a:solidFill>
                  <a:srgbClr val="003399"/>
                </a:solidFill>
                <a:latin typeface="Garamond" panose="02020404030301010803" pitchFamily="18" charset="0"/>
              </a:rPr>
              <a:t>Antiabuso </a:t>
            </a:r>
          </a:p>
          <a:p>
            <a:pPr lvl="0" algn="ctr"/>
            <a:r>
              <a:rPr lang="it-IT" sz="2400" b="1" dirty="0">
                <a:solidFill>
                  <a:srgbClr val="6886C4"/>
                </a:solidFill>
                <a:latin typeface="Garamond" panose="02020404030301010803" pitchFamily="18" charset="0"/>
              </a:rPr>
              <a:t>art. 11, L. 212/2000, c. 1, </a:t>
            </a:r>
            <a:r>
              <a:rPr lang="it-IT" sz="2400" b="1" dirty="0" err="1">
                <a:solidFill>
                  <a:srgbClr val="6886C4"/>
                </a:solidFill>
                <a:latin typeface="Garamond" panose="02020404030301010803" pitchFamily="18" charset="0"/>
              </a:rPr>
              <a:t>lett</a:t>
            </a:r>
            <a:r>
              <a:rPr lang="it-IT" sz="2400" b="1" dirty="0">
                <a:solidFill>
                  <a:srgbClr val="6886C4"/>
                </a:solidFill>
                <a:latin typeface="Garamond" panose="02020404030301010803" pitchFamily="18" charset="0"/>
              </a:rPr>
              <a:t>. c)</a:t>
            </a:r>
          </a:p>
          <a:p>
            <a:pPr lvl="0" algn="just"/>
            <a:r>
              <a:rPr lang="it-IT" dirty="0">
                <a:solidFill>
                  <a:srgbClr val="6886C4"/>
                </a:solidFill>
                <a:latin typeface="Garamond" panose="02020404030301010803" pitchFamily="18" charset="0"/>
              </a:rPr>
              <a:t/>
            </a:r>
            <a:br>
              <a:rPr lang="it-IT" dirty="0">
                <a:solidFill>
                  <a:srgbClr val="6886C4"/>
                </a:solidFill>
                <a:latin typeface="Garamond" panose="02020404030301010803" pitchFamily="18" charset="0"/>
              </a:rPr>
            </a:br>
            <a:r>
              <a:rPr lang="it-IT" dirty="0">
                <a:solidFill>
                  <a:prstClr val="white"/>
                </a:solidFill>
                <a:latin typeface="Garamond" panose="02020404030301010803" pitchFamily="18" charset="0"/>
              </a:rPr>
              <a:t>	</a:t>
            </a:r>
            <a:r>
              <a:rPr lang="it-IT" dirty="0">
                <a:solidFill>
                  <a:srgbClr val="003399"/>
                </a:solidFill>
                <a:latin typeface="Garamond" panose="02020404030301010803" pitchFamily="18" charset="0"/>
              </a:rPr>
              <a:t>E’ volto a chiedere all’Amministrazione un </a:t>
            </a:r>
            <a:r>
              <a:rPr lang="it-IT" dirty="0">
                <a:solidFill>
                  <a:srgbClr val="FF0000"/>
                </a:solidFill>
                <a:latin typeface="Garamond" panose="02020404030301010803" pitchFamily="18" charset="0"/>
              </a:rPr>
              <a:t>parere circa il fatto che determinati atti</a:t>
            </a:r>
            <a:r>
              <a:rPr lang="it-IT" dirty="0">
                <a:solidFill>
                  <a:prstClr val="white"/>
                </a:solidFill>
                <a:latin typeface="Garamond" panose="02020404030301010803" pitchFamily="18" charset="0"/>
              </a:rPr>
              <a:t> </a:t>
            </a:r>
            <a:r>
              <a:rPr lang="it-IT" dirty="0">
                <a:solidFill>
                  <a:srgbClr val="003399"/>
                </a:solidFill>
                <a:latin typeface="Garamond" panose="02020404030301010803" pitchFamily="18" charset="0"/>
              </a:rPr>
              <a:t>o negozi, anche connessi tra loro, che si intende porre in essere, possano comportare un </a:t>
            </a:r>
            <a:r>
              <a:rPr lang="it-IT" dirty="0">
                <a:solidFill>
                  <a:srgbClr val="FF0000"/>
                </a:solidFill>
                <a:latin typeface="Garamond" panose="02020404030301010803" pitchFamily="18" charset="0"/>
              </a:rPr>
              <a:t>abuso di diritto</a:t>
            </a:r>
            <a:r>
              <a:rPr lang="it-IT" dirty="0">
                <a:solidFill>
                  <a:srgbClr val="003399"/>
                </a:solidFill>
                <a:latin typeface="Garamond" panose="02020404030301010803" pitchFamily="18" charset="0"/>
              </a:rPr>
              <a:t>.</a:t>
            </a:r>
          </a:p>
        </p:txBody>
      </p:sp>
    </p:spTree>
    <p:extLst>
      <p:ext uri="{BB962C8B-B14F-4D97-AF65-F5344CB8AC3E}">
        <p14:creationId xmlns:p14="http://schemas.microsoft.com/office/powerpoint/2010/main" val="2361096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a:t>
            </a:r>
            <a:r>
              <a:rPr lang="en-US" dirty="0" smtClean="0">
                <a:latin typeface="Garamond" panose="02020404030301010803" pitchFamily="18" charset="0"/>
              </a:rPr>
              <a:t>-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8843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987863"/>
            <a:ext cx="9553703" cy="3631763"/>
          </a:xfrm>
          <a:prstGeom prst="rect">
            <a:avLst/>
          </a:prstGeom>
          <a:noFill/>
        </p:spPr>
        <p:txBody>
          <a:bodyPr wrap="square" rtlCol="0">
            <a:spAutoFit/>
          </a:bodyPr>
          <a:lstStyle/>
          <a:p>
            <a:pPr lvl="0" algn="ctr"/>
            <a:r>
              <a:rPr lang="it-IT" sz="2800" b="1" dirty="0" err="1">
                <a:solidFill>
                  <a:srgbClr val="003399"/>
                </a:solidFill>
                <a:latin typeface="Garamond" panose="02020404030301010803" pitchFamily="18" charset="0"/>
              </a:rPr>
              <a:t>Disapplicativo</a:t>
            </a:r>
            <a:endParaRPr lang="it-IT" sz="2400" b="1" dirty="0">
              <a:solidFill>
                <a:srgbClr val="003399"/>
              </a:solidFill>
              <a:latin typeface="Garamond" panose="02020404030301010803" pitchFamily="18" charset="0"/>
            </a:endParaRPr>
          </a:p>
          <a:p>
            <a:pPr lvl="0" algn="ctr"/>
            <a:r>
              <a:rPr lang="it-IT" sz="2400" b="1" dirty="0">
                <a:solidFill>
                  <a:srgbClr val="6886C4"/>
                </a:solidFill>
                <a:latin typeface="Garamond" panose="02020404030301010803" pitchFamily="18" charset="0"/>
              </a:rPr>
              <a:t>art. 11, L. 212/2000, c. 2</a:t>
            </a:r>
          </a:p>
          <a:p>
            <a:pPr lvl="0" algn="just"/>
            <a:r>
              <a:rPr lang="it-IT" dirty="0">
                <a:solidFill>
                  <a:prstClr val="white"/>
                </a:solidFill>
                <a:latin typeface="Garamond" panose="02020404030301010803" pitchFamily="18" charset="0"/>
              </a:rPr>
              <a:t/>
            </a:r>
            <a:br>
              <a:rPr lang="it-IT" dirty="0">
                <a:solidFill>
                  <a:prstClr val="white"/>
                </a:solidFill>
                <a:latin typeface="Garamond" panose="02020404030301010803" pitchFamily="18" charset="0"/>
              </a:rPr>
            </a:br>
            <a:r>
              <a:rPr lang="it-IT" sz="2000" dirty="0">
                <a:solidFill>
                  <a:srgbClr val="003399"/>
                </a:solidFill>
                <a:latin typeface="Garamond" panose="02020404030301010803" pitchFamily="18" charset="0"/>
              </a:rPr>
              <a:t>E’ uno strumento che consente al Contribuente di chiedere all’Amministrazione di </a:t>
            </a:r>
            <a:r>
              <a:rPr lang="it-IT" sz="2000" dirty="0">
                <a:solidFill>
                  <a:srgbClr val="FF0000"/>
                </a:solidFill>
                <a:latin typeface="Garamond" panose="02020404030301010803" pitchFamily="18" charset="0"/>
              </a:rPr>
              <a:t>disapplicare norme </a:t>
            </a:r>
            <a:r>
              <a:rPr lang="it-IT" sz="2000" dirty="0">
                <a:solidFill>
                  <a:srgbClr val="003399"/>
                </a:solidFill>
                <a:latin typeface="Garamond" panose="02020404030301010803" pitchFamily="18" charset="0"/>
              </a:rPr>
              <a:t>a carattere anti-elusivo, che limitano l’accesso a particolari agevolazioni fiscali </a:t>
            </a:r>
            <a:r>
              <a:rPr lang="it-IT" sz="2000" dirty="0">
                <a:solidFill>
                  <a:srgbClr val="FF0000"/>
                </a:solidFill>
                <a:latin typeface="Garamond" panose="02020404030301010803" pitchFamily="18" charset="0"/>
              </a:rPr>
              <a:t>ritenendo che tali norme non debbano essere applicate al caso concreto </a:t>
            </a:r>
            <a:r>
              <a:rPr lang="it-IT" sz="2000" dirty="0">
                <a:solidFill>
                  <a:srgbClr val="003399"/>
                </a:solidFill>
                <a:latin typeface="Garamond" panose="02020404030301010803" pitchFamily="18" charset="0"/>
              </a:rPr>
              <a:t>poiché i descritti fenomeni non possono verificarsi. </a:t>
            </a:r>
          </a:p>
          <a:p>
            <a:pPr lvl="0" algn="just"/>
            <a:endParaRPr lang="it-IT" sz="2000" dirty="0">
              <a:solidFill>
                <a:srgbClr val="003399"/>
              </a:solidFill>
              <a:latin typeface="Garamond" panose="02020404030301010803" pitchFamily="18" charset="0"/>
            </a:endParaRPr>
          </a:p>
          <a:p>
            <a:pPr lvl="0" algn="just"/>
            <a:r>
              <a:rPr lang="it-IT" sz="2000" dirty="0">
                <a:solidFill>
                  <a:srgbClr val="003399"/>
                </a:solidFill>
                <a:latin typeface="Garamond" panose="02020404030301010803" pitchFamily="18" charset="0"/>
              </a:rPr>
              <a:t>Naturalmente sarà il Contribuente a dover</a:t>
            </a:r>
            <a:r>
              <a:rPr lang="it-IT" sz="2000" dirty="0">
                <a:solidFill>
                  <a:prstClr val="white"/>
                </a:solidFill>
                <a:latin typeface="Garamond" panose="02020404030301010803" pitchFamily="18" charset="0"/>
              </a:rPr>
              <a:t> </a:t>
            </a:r>
            <a:r>
              <a:rPr lang="it-IT" sz="2000" dirty="0">
                <a:solidFill>
                  <a:srgbClr val="FF0000"/>
                </a:solidFill>
                <a:latin typeface="Garamond" panose="02020404030301010803" pitchFamily="18" charset="0"/>
              </a:rPr>
              <a:t>fornire la prova della propria pretesa</a:t>
            </a:r>
            <a:r>
              <a:rPr lang="it-IT" sz="2000" dirty="0">
                <a:solidFill>
                  <a:srgbClr val="003399"/>
                </a:solidFill>
                <a:latin typeface="Garamond" panose="02020404030301010803" pitchFamily="18" charset="0"/>
              </a:rPr>
              <a:t>, ma in caso di esito sfavorevole all’interpello tale prova potrà sempre essere fornita nel prosieguo dell’accertamento o</a:t>
            </a:r>
            <a:r>
              <a:rPr lang="it-IT" sz="2000" dirty="0">
                <a:solidFill>
                  <a:prstClr val="white"/>
                </a:solidFill>
                <a:latin typeface="Garamond" panose="02020404030301010803" pitchFamily="18" charset="0"/>
              </a:rPr>
              <a:t> </a:t>
            </a:r>
            <a:r>
              <a:rPr lang="it-IT" sz="2000" dirty="0">
                <a:solidFill>
                  <a:srgbClr val="FF0000"/>
                </a:solidFill>
                <a:latin typeface="Garamond" panose="02020404030301010803" pitchFamily="18" charset="0"/>
              </a:rPr>
              <a:t>in sede contenziosa</a:t>
            </a:r>
            <a:r>
              <a:rPr lang="it-IT" sz="2000" dirty="0">
                <a:solidFill>
                  <a:srgbClr val="003399"/>
                </a:solidFill>
                <a:latin typeface="Garamond" panose="02020404030301010803" pitchFamily="18" charset="0"/>
              </a:rPr>
              <a:t>.</a:t>
            </a:r>
          </a:p>
        </p:txBody>
      </p:sp>
    </p:spTree>
    <p:extLst>
      <p:ext uri="{BB962C8B-B14F-4D97-AF65-F5344CB8AC3E}">
        <p14:creationId xmlns:p14="http://schemas.microsoft.com/office/powerpoint/2010/main" val="1058141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smtClean="0">
                <a:latin typeface="Garamond" panose="02020404030301010803" pitchFamily="18" charset="0"/>
              </a:rPr>
              <a:t>“</a:t>
            </a:r>
            <a:r>
              <a:rPr lang="it-IT" dirty="0">
                <a:latin typeface="Garamond" panose="02020404030301010803" pitchFamily="18" charset="0"/>
              </a:rPr>
              <a:t>Strumenti deflattivi del contenzioso tributario doganale: l’interpello e il reclamo-mediazione. Casi pratici</a:t>
            </a:r>
            <a:r>
              <a:rPr lang="it-IT" dirty="0" smtClean="0">
                <a:latin typeface="Garamond" panose="02020404030301010803" pitchFamily="18" charset="0"/>
              </a:rPr>
              <a:t>.”</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2362200"/>
            <a:ext cx="9648954" cy="1754326"/>
          </a:xfrm>
          <a:prstGeom prst="rect">
            <a:avLst/>
          </a:prstGeom>
          <a:noFill/>
        </p:spPr>
        <p:txBody>
          <a:bodyPr wrap="square" rtlCol="0">
            <a:spAutoFit/>
          </a:bodyPr>
          <a:lstStyle/>
          <a:p>
            <a:pPr lvl="0" algn="ctr"/>
            <a:r>
              <a:rPr lang="it-IT" sz="2400" b="1" dirty="0">
                <a:solidFill>
                  <a:srgbClr val="003399"/>
                </a:solidFill>
                <a:latin typeface="Garamond" panose="02020404030301010803" pitchFamily="18" charset="0"/>
              </a:rPr>
              <a:t>Termini per la risposta </a:t>
            </a:r>
          </a:p>
          <a:p>
            <a:pPr lvl="0" algn="ctr"/>
            <a:r>
              <a:rPr lang="it-IT" sz="2400" b="1" dirty="0">
                <a:solidFill>
                  <a:srgbClr val="6886C4"/>
                </a:solidFill>
                <a:latin typeface="Garamond" panose="02020404030301010803" pitchFamily="18" charset="0"/>
              </a:rPr>
              <a:t>art. 11, L. 212/2000, c. 3</a:t>
            </a:r>
          </a:p>
          <a:p>
            <a:pPr lvl="0" algn="ctr"/>
            <a:endParaRPr lang="it-IT" sz="2400" b="1" dirty="0">
              <a:solidFill>
                <a:srgbClr val="6886C4"/>
              </a:solidFill>
              <a:latin typeface="Garamond" panose="02020404030301010803" pitchFamily="18" charset="0"/>
            </a:endParaRPr>
          </a:p>
          <a:p>
            <a:pPr lvl="0" algn="just"/>
            <a:r>
              <a:rPr lang="it-IT" dirty="0">
                <a:solidFill>
                  <a:srgbClr val="003399"/>
                </a:solidFill>
                <a:latin typeface="Garamond" panose="02020404030301010803" pitchFamily="18" charset="0"/>
              </a:rPr>
              <a:t>L’Amministrazione ha l’obbligo di rispondere all’I. entro 90 giorni da quando esso è pervenuto, tranne che nell’ipotesi di</a:t>
            </a:r>
            <a:r>
              <a:rPr lang="it-IT" dirty="0">
                <a:solidFill>
                  <a:prstClr val="white"/>
                </a:solidFill>
                <a:latin typeface="Garamond" panose="02020404030301010803" pitchFamily="18" charset="0"/>
              </a:rPr>
              <a:t> </a:t>
            </a:r>
            <a:r>
              <a:rPr lang="it-IT" dirty="0">
                <a:solidFill>
                  <a:srgbClr val="FF0000"/>
                </a:solidFill>
                <a:latin typeface="Garamond" panose="02020404030301010803" pitchFamily="18" charset="0"/>
              </a:rPr>
              <a:t>I. </a:t>
            </a:r>
            <a:r>
              <a:rPr lang="it-IT" dirty="0" err="1">
                <a:solidFill>
                  <a:srgbClr val="FF0000"/>
                </a:solidFill>
                <a:latin typeface="Garamond" panose="02020404030301010803" pitchFamily="18" charset="0"/>
              </a:rPr>
              <a:t>disapplicativo</a:t>
            </a:r>
            <a:r>
              <a:rPr lang="it-IT" dirty="0">
                <a:solidFill>
                  <a:srgbClr val="003399"/>
                </a:solidFill>
                <a:latin typeface="Garamond" panose="02020404030301010803" pitchFamily="18" charset="0"/>
              </a:rPr>
              <a:t>, nella quale tale termine è esteso a </a:t>
            </a:r>
            <a:r>
              <a:rPr lang="it-IT" dirty="0">
                <a:solidFill>
                  <a:srgbClr val="FF0000"/>
                </a:solidFill>
                <a:latin typeface="Garamond" panose="02020404030301010803" pitchFamily="18" charset="0"/>
              </a:rPr>
              <a:t>120 giorni</a:t>
            </a:r>
            <a:r>
              <a:rPr lang="it-IT" dirty="0">
                <a:solidFill>
                  <a:srgbClr val="003399"/>
                </a:solidFill>
                <a:latin typeface="Garamond" panose="02020404030301010803" pitchFamily="18" charset="0"/>
              </a:rPr>
              <a:t>.</a:t>
            </a:r>
          </a:p>
        </p:txBody>
      </p:sp>
    </p:spTree>
    <p:extLst>
      <p:ext uri="{BB962C8B-B14F-4D97-AF65-F5344CB8AC3E}">
        <p14:creationId xmlns:p14="http://schemas.microsoft.com/office/powerpoint/2010/main" val="2165184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2855775"/>
            <a:ext cx="9648954" cy="1754326"/>
          </a:xfrm>
          <a:prstGeom prst="rect">
            <a:avLst/>
          </a:prstGeom>
          <a:noFill/>
        </p:spPr>
        <p:txBody>
          <a:bodyPr wrap="square" rtlCol="0">
            <a:spAutoFit/>
          </a:bodyPr>
          <a:lstStyle/>
          <a:p>
            <a:pPr lvl="0" algn="just"/>
            <a:r>
              <a:rPr lang="it-IT" dirty="0">
                <a:solidFill>
                  <a:srgbClr val="003399"/>
                </a:solidFill>
                <a:latin typeface="Garamond" panose="02020404030301010803" pitchFamily="18" charset="0"/>
              </a:rPr>
              <a:t>La</a:t>
            </a:r>
            <a:r>
              <a:rPr lang="it-IT" dirty="0">
                <a:solidFill>
                  <a:prstClr val="white"/>
                </a:solidFill>
                <a:latin typeface="Garamond" panose="02020404030301010803" pitchFamily="18" charset="0"/>
              </a:rPr>
              <a:t> </a:t>
            </a:r>
            <a:r>
              <a:rPr lang="it-IT" dirty="0">
                <a:solidFill>
                  <a:srgbClr val="FF0000"/>
                </a:solidFill>
                <a:latin typeface="Garamond" panose="02020404030301010803" pitchFamily="18" charset="0"/>
              </a:rPr>
              <a:t>risposta</a:t>
            </a:r>
            <a:r>
              <a:rPr lang="it-IT" dirty="0">
                <a:solidFill>
                  <a:prstClr val="white"/>
                </a:solidFill>
                <a:latin typeface="Garamond" panose="02020404030301010803" pitchFamily="18" charset="0"/>
              </a:rPr>
              <a:t> </a:t>
            </a:r>
            <a:r>
              <a:rPr lang="it-IT" dirty="0">
                <a:solidFill>
                  <a:srgbClr val="003399"/>
                </a:solidFill>
                <a:latin typeface="Garamond" panose="02020404030301010803" pitchFamily="18" charset="0"/>
              </a:rPr>
              <a:t>dell’Amministrazione deve essere, naturalmente, </a:t>
            </a:r>
            <a:r>
              <a:rPr lang="it-IT" dirty="0">
                <a:solidFill>
                  <a:srgbClr val="FF0000"/>
                </a:solidFill>
                <a:latin typeface="Garamond" panose="02020404030301010803" pitchFamily="18" charset="0"/>
              </a:rPr>
              <a:t>scritta e motivata </a:t>
            </a:r>
            <a:r>
              <a:rPr lang="it-IT" dirty="0">
                <a:solidFill>
                  <a:srgbClr val="003399"/>
                </a:solidFill>
                <a:latin typeface="Garamond" panose="02020404030301010803" pitchFamily="18" charset="0"/>
              </a:rPr>
              <a:t>e diviene</a:t>
            </a:r>
            <a:r>
              <a:rPr lang="it-IT" dirty="0">
                <a:solidFill>
                  <a:prstClr val="white"/>
                </a:solidFill>
                <a:latin typeface="Garamond" panose="02020404030301010803" pitchFamily="18" charset="0"/>
              </a:rPr>
              <a:t> </a:t>
            </a:r>
            <a:r>
              <a:rPr lang="it-IT" b="1" i="1" u="sng" dirty="0">
                <a:solidFill>
                  <a:srgbClr val="FF0000"/>
                </a:solidFill>
                <a:latin typeface="Garamond" panose="02020404030301010803" pitchFamily="18" charset="0"/>
              </a:rPr>
              <a:t>vincolante</a:t>
            </a:r>
            <a:r>
              <a:rPr lang="it-IT" dirty="0">
                <a:solidFill>
                  <a:srgbClr val="FF0000"/>
                </a:solidFill>
                <a:latin typeface="Garamond" panose="02020404030301010803" pitchFamily="18" charset="0"/>
              </a:rPr>
              <a:t> </a:t>
            </a:r>
            <a:r>
              <a:rPr lang="it-IT" dirty="0">
                <a:solidFill>
                  <a:srgbClr val="003399"/>
                </a:solidFill>
                <a:latin typeface="Garamond" panose="02020404030301010803" pitchFamily="18" charset="0"/>
              </a:rPr>
              <a:t>per tutta l’A.F. limitatamente alla questione proposta ed al soggetto contribuente che ha promosso l’Interpello.</a:t>
            </a:r>
          </a:p>
          <a:p>
            <a:pPr lvl="0" algn="just"/>
            <a:endParaRPr lang="it-IT" dirty="0">
              <a:solidFill>
                <a:prstClr val="white"/>
              </a:solidFill>
              <a:latin typeface="Garamond" panose="02020404030301010803" pitchFamily="18" charset="0"/>
            </a:endParaRPr>
          </a:p>
          <a:p>
            <a:pPr lvl="0" algn="just"/>
            <a:r>
              <a:rPr lang="it-IT" dirty="0">
                <a:solidFill>
                  <a:srgbClr val="003399"/>
                </a:solidFill>
                <a:latin typeface="Garamond" panose="02020404030301010803" pitchFamily="18" charset="0"/>
              </a:rPr>
              <a:t>Nel caso di mancata risposta nei termini si verifica un’ipotesi di </a:t>
            </a:r>
            <a:r>
              <a:rPr lang="it-IT" b="1" u="sng" dirty="0">
                <a:solidFill>
                  <a:srgbClr val="FF0000"/>
                </a:solidFill>
                <a:latin typeface="Garamond" panose="02020404030301010803" pitchFamily="18" charset="0"/>
              </a:rPr>
              <a:t>silenzio assenso </a:t>
            </a:r>
            <a:r>
              <a:rPr lang="it-IT" dirty="0">
                <a:solidFill>
                  <a:srgbClr val="003399"/>
                </a:solidFill>
                <a:latin typeface="Garamond" panose="02020404030301010803" pitchFamily="18" charset="0"/>
              </a:rPr>
              <a:t>(ossia la proposta soluzione si intende accolta). [art. 11, L. 212/2000, c. 3]</a:t>
            </a:r>
          </a:p>
          <a:p>
            <a:pPr lvl="0"/>
            <a:endParaRPr lang="it-IT" dirty="0">
              <a:solidFill>
                <a:prstClr val="white"/>
              </a:solidFill>
            </a:endParaRPr>
          </a:p>
        </p:txBody>
      </p:sp>
    </p:spTree>
    <p:extLst>
      <p:ext uri="{BB962C8B-B14F-4D97-AF65-F5344CB8AC3E}">
        <p14:creationId xmlns:p14="http://schemas.microsoft.com/office/powerpoint/2010/main" val="957092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2596101"/>
            <a:ext cx="9648954" cy="2031325"/>
          </a:xfrm>
          <a:prstGeom prst="rect">
            <a:avLst/>
          </a:prstGeom>
          <a:noFill/>
        </p:spPr>
        <p:txBody>
          <a:bodyPr wrap="square" rtlCol="0">
            <a:spAutoFit/>
          </a:bodyPr>
          <a:lstStyle/>
          <a:p>
            <a:pPr lvl="0" algn="just"/>
            <a:r>
              <a:rPr lang="it-IT" dirty="0">
                <a:solidFill>
                  <a:srgbClr val="003399"/>
                </a:solidFill>
                <a:latin typeface="Garamond" panose="02020404030301010803" pitchFamily="18" charset="0"/>
              </a:rPr>
              <a:t>Sono</a:t>
            </a:r>
            <a:r>
              <a:rPr lang="it-IT" dirty="0">
                <a:solidFill>
                  <a:srgbClr val="000000"/>
                </a:solidFill>
                <a:latin typeface="Garamond" panose="02020404030301010803" pitchFamily="18" charset="0"/>
              </a:rPr>
              <a:t> </a:t>
            </a:r>
            <a:r>
              <a:rPr lang="it-IT" i="1" dirty="0">
                <a:solidFill>
                  <a:srgbClr val="FF0000"/>
                </a:solidFill>
                <a:latin typeface="Garamond" panose="02020404030301010803" pitchFamily="18" charset="0"/>
              </a:rPr>
              <a:t>nulli</a:t>
            </a:r>
            <a:r>
              <a:rPr lang="it-IT" dirty="0">
                <a:solidFill>
                  <a:srgbClr val="000000"/>
                </a:solidFill>
                <a:latin typeface="Garamond" panose="02020404030301010803" pitchFamily="18" charset="0"/>
              </a:rPr>
              <a:t> </a:t>
            </a:r>
            <a:r>
              <a:rPr lang="it-IT" dirty="0">
                <a:solidFill>
                  <a:srgbClr val="003399"/>
                </a:solidFill>
                <a:latin typeface="Garamond" panose="02020404030301010803" pitchFamily="18" charset="0"/>
              </a:rPr>
              <a:t>tutti i provvedimenti, sia di natura impositiva che sanzionatoria, in contrasto con la risposta fornita all’interpello. L’efficacia della risposta si estende anche a condotte successive poste in essere dal medesimo soggetto in future ipotesi identiche a quelle oggetto di interpello.</a:t>
            </a:r>
          </a:p>
          <a:p>
            <a:pPr lvl="0" algn="just"/>
            <a:endParaRPr lang="it-IT" dirty="0">
              <a:solidFill>
                <a:srgbClr val="003399"/>
              </a:solidFill>
              <a:latin typeface="Garamond" panose="02020404030301010803" pitchFamily="18" charset="0"/>
            </a:endParaRPr>
          </a:p>
          <a:p>
            <a:pPr lvl="0" algn="just"/>
            <a:r>
              <a:rPr lang="it-IT" dirty="0">
                <a:solidFill>
                  <a:srgbClr val="003399"/>
                </a:solidFill>
                <a:latin typeface="Garamond" panose="02020404030301010803" pitchFamily="18" charset="0"/>
              </a:rPr>
              <a:t>L’Amministrazione può anche</a:t>
            </a:r>
            <a:r>
              <a:rPr lang="it-IT" dirty="0">
                <a:solidFill>
                  <a:srgbClr val="FFFFFF"/>
                </a:solidFill>
                <a:latin typeface="Garamond" panose="02020404030301010803" pitchFamily="18" charset="0"/>
              </a:rPr>
              <a:t> </a:t>
            </a:r>
            <a:r>
              <a:rPr lang="it-IT" i="1" dirty="0">
                <a:solidFill>
                  <a:srgbClr val="FF0000"/>
                </a:solidFill>
                <a:latin typeface="Garamond" panose="02020404030301010803" pitchFamily="18" charset="0"/>
              </a:rPr>
              <a:t>rettificare</a:t>
            </a:r>
            <a:r>
              <a:rPr lang="it-IT" dirty="0">
                <a:solidFill>
                  <a:srgbClr val="000000"/>
                </a:solidFill>
                <a:latin typeface="Garamond" panose="02020404030301010803" pitchFamily="18" charset="0"/>
              </a:rPr>
              <a:t> </a:t>
            </a:r>
            <a:r>
              <a:rPr lang="it-IT" dirty="0">
                <a:solidFill>
                  <a:srgbClr val="003399"/>
                </a:solidFill>
                <a:latin typeface="Garamond" panose="02020404030301010803" pitchFamily="18" charset="0"/>
              </a:rPr>
              <a:t>la soluzione precedentemente data all’interpello, ma anche la modifica potrà disporre solo per il futuro.</a:t>
            </a:r>
          </a:p>
          <a:p>
            <a:pPr lvl="0"/>
            <a:endParaRPr lang="it-IT" dirty="0">
              <a:solidFill>
                <a:prstClr val="white"/>
              </a:solidFill>
            </a:endParaRPr>
          </a:p>
        </p:txBody>
      </p:sp>
    </p:spTree>
    <p:extLst>
      <p:ext uri="{BB962C8B-B14F-4D97-AF65-F5344CB8AC3E}">
        <p14:creationId xmlns:p14="http://schemas.microsoft.com/office/powerpoint/2010/main" val="267687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2216766"/>
            <a:ext cx="8525003" cy="2492990"/>
          </a:xfrm>
          <a:prstGeom prst="rect">
            <a:avLst/>
          </a:prstGeom>
          <a:noFill/>
        </p:spPr>
        <p:txBody>
          <a:bodyPr wrap="square" rtlCol="0">
            <a:spAutoFit/>
          </a:bodyPr>
          <a:lstStyle/>
          <a:p>
            <a:pPr lvl="0" algn="ctr"/>
            <a:r>
              <a:rPr lang="it-IT" sz="2400" b="1" dirty="0">
                <a:solidFill>
                  <a:srgbClr val="003399"/>
                </a:solidFill>
                <a:latin typeface="Garamond" panose="02020404030301010803" pitchFamily="18" charset="0"/>
              </a:rPr>
              <a:t>Condizioni di obiettiva incertezza:</a:t>
            </a:r>
          </a:p>
          <a:p>
            <a:pPr lvl="0" algn="ctr"/>
            <a:endParaRPr lang="it-IT" sz="2400" b="1" dirty="0">
              <a:solidFill>
                <a:srgbClr val="AEBFE0">
                  <a:lumMod val="50000"/>
                </a:srgbClr>
              </a:solidFill>
              <a:latin typeface="Garamond" panose="02020404030301010803" pitchFamily="18" charset="0"/>
            </a:endParaRPr>
          </a:p>
          <a:p>
            <a:pPr lvl="0" algn="just"/>
            <a:r>
              <a:rPr lang="it-IT" dirty="0">
                <a:solidFill>
                  <a:srgbClr val="003399"/>
                </a:solidFill>
                <a:latin typeface="Garamond" panose="02020404030301010803" pitchFamily="18" charset="0"/>
              </a:rPr>
              <a:t>E’ la norma stessa che ce ne fornisce la nozione. L’</a:t>
            </a:r>
            <a:r>
              <a:rPr lang="it-IT" b="1" dirty="0">
                <a:solidFill>
                  <a:srgbClr val="003399"/>
                </a:solidFill>
                <a:latin typeface="Garamond" panose="02020404030301010803" pitchFamily="18" charset="0"/>
              </a:rPr>
              <a:t>art. 1, comma 4</a:t>
            </a:r>
            <a:r>
              <a:rPr lang="it-IT" dirty="0">
                <a:solidFill>
                  <a:srgbClr val="003399"/>
                </a:solidFill>
                <a:latin typeface="Garamond" panose="02020404030301010803" pitchFamily="18" charset="0"/>
              </a:rPr>
              <a:t>, del solito D. </a:t>
            </a:r>
            <a:r>
              <a:rPr lang="it-IT" dirty="0" err="1">
                <a:solidFill>
                  <a:srgbClr val="003399"/>
                </a:solidFill>
                <a:latin typeface="Garamond" panose="02020404030301010803" pitchFamily="18" charset="0"/>
              </a:rPr>
              <a:t>Lgs</a:t>
            </a:r>
            <a:r>
              <a:rPr lang="it-IT" dirty="0">
                <a:solidFill>
                  <a:srgbClr val="003399"/>
                </a:solidFill>
                <a:latin typeface="Garamond" panose="02020404030301010803" pitchFamily="18" charset="0"/>
              </a:rPr>
              <a:t>. 156/2015, infatti, stabilisce che non ricorrono condizioni di obiettiva incertezza </a:t>
            </a:r>
          </a:p>
          <a:p>
            <a:pPr lvl="0" algn="just"/>
            <a:endParaRPr lang="it-IT" i="1" u="sng" dirty="0">
              <a:solidFill>
                <a:srgbClr val="FFFFFF"/>
              </a:solidFill>
              <a:latin typeface="Garamond" panose="02020404030301010803" pitchFamily="18" charset="0"/>
            </a:endParaRPr>
          </a:p>
          <a:p>
            <a:pPr lvl="0" algn="just"/>
            <a:r>
              <a:rPr lang="it-IT" b="1" i="1" u="sng" dirty="0">
                <a:solidFill>
                  <a:srgbClr val="FF0000"/>
                </a:solidFill>
                <a:latin typeface="Garamond" panose="02020404030301010803" pitchFamily="18" charset="0"/>
              </a:rPr>
              <a:t>«…quando l’amministrazione ha compiutamente fornito la soluzione per fattispecie corrispondenti a quella rappresentata dal contribuente mediante atti pubblicati ai sensi dell’art. 5, comma 2.»</a:t>
            </a:r>
            <a:r>
              <a:rPr lang="it-IT" dirty="0">
                <a:solidFill>
                  <a:srgbClr val="003399"/>
                </a:solidFill>
                <a:latin typeface="Garamond" panose="02020404030301010803" pitchFamily="18" charset="0"/>
              </a:rPr>
              <a:t>.  </a:t>
            </a:r>
            <a:endParaRPr lang="it-IT" u="sng" dirty="0">
              <a:solidFill>
                <a:srgbClr val="003399"/>
              </a:solidFill>
              <a:latin typeface="Garamond" panose="02020404030301010803" pitchFamily="18" charset="0"/>
            </a:endParaRPr>
          </a:p>
        </p:txBody>
      </p:sp>
    </p:spTree>
    <p:extLst>
      <p:ext uri="{BB962C8B-B14F-4D97-AF65-F5344CB8AC3E}">
        <p14:creationId xmlns:p14="http://schemas.microsoft.com/office/powerpoint/2010/main" val="2230537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3375550"/>
            <a:ext cx="8791703" cy="923330"/>
          </a:xfrm>
          <a:prstGeom prst="rect">
            <a:avLst/>
          </a:prstGeom>
          <a:noFill/>
        </p:spPr>
        <p:txBody>
          <a:bodyPr wrap="square" rtlCol="0">
            <a:spAutoFit/>
          </a:bodyPr>
          <a:lstStyle/>
          <a:p>
            <a:pPr lvl="0" algn="just"/>
            <a:r>
              <a:rPr lang="it-IT" dirty="0">
                <a:solidFill>
                  <a:srgbClr val="003399"/>
                </a:solidFill>
                <a:latin typeface="Garamond" panose="02020404030301010803" pitchFamily="18" charset="0"/>
              </a:rPr>
              <a:t>Occorre precisare che, ai sensi dell’</a:t>
            </a:r>
            <a:r>
              <a:rPr lang="it-IT" b="1" dirty="0">
                <a:solidFill>
                  <a:srgbClr val="003399"/>
                </a:solidFill>
                <a:latin typeface="Garamond" panose="02020404030301010803" pitchFamily="18" charset="0"/>
              </a:rPr>
              <a:t>art. 1, comma 5</a:t>
            </a:r>
            <a:r>
              <a:rPr lang="it-IT" dirty="0">
                <a:solidFill>
                  <a:srgbClr val="003399"/>
                </a:solidFill>
                <a:latin typeface="Garamond" panose="02020404030301010803" pitchFamily="18" charset="0"/>
              </a:rPr>
              <a:t>, del D. </a:t>
            </a:r>
            <a:r>
              <a:rPr lang="it-IT" dirty="0" err="1">
                <a:solidFill>
                  <a:srgbClr val="003399"/>
                </a:solidFill>
                <a:latin typeface="Garamond" panose="02020404030301010803" pitchFamily="18" charset="0"/>
              </a:rPr>
              <a:t>Lgs</a:t>
            </a:r>
            <a:r>
              <a:rPr lang="it-IT" dirty="0">
                <a:solidFill>
                  <a:srgbClr val="003399"/>
                </a:solidFill>
                <a:latin typeface="Garamond" panose="02020404030301010803" pitchFamily="18" charset="0"/>
              </a:rPr>
              <a:t>. 156/2015, la presentazione di un interpello non incide in alcun modo sulle </a:t>
            </a:r>
            <a:r>
              <a:rPr lang="it-IT" dirty="0">
                <a:solidFill>
                  <a:srgbClr val="FF0000"/>
                </a:solidFill>
                <a:latin typeface="Garamond" panose="02020404030301010803" pitchFamily="18" charset="0"/>
              </a:rPr>
              <a:t>scadenze tributarie</a:t>
            </a:r>
            <a:r>
              <a:rPr lang="it-IT" dirty="0">
                <a:solidFill>
                  <a:srgbClr val="003399"/>
                </a:solidFill>
                <a:latin typeface="Garamond" panose="02020404030301010803" pitchFamily="18" charset="0"/>
              </a:rPr>
              <a:t>, né sulla decorrenza di termini di </a:t>
            </a:r>
            <a:r>
              <a:rPr lang="it-IT" dirty="0">
                <a:solidFill>
                  <a:srgbClr val="FF0000"/>
                </a:solidFill>
                <a:latin typeface="Garamond" panose="02020404030301010803" pitchFamily="18" charset="0"/>
              </a:rPr>
              <a:t>decadenza</a:t>
            </a:r>
            <a:r>
              <a:rPr lang="it-IT" dirty="0">
                <a:solidFill>
                  <a:srgbClr val="000000"/>
                </a:solidFill>
                <a:latin typeface="Garamond" panose="02020404030301010803" pitchFamily="18" charset="0"/>
              </a:rPr>
              <a:t> </a:t>
            </a:r>
            <a:r>
              <a:rPr lang="it-IT" dirty="0">
                <a:solidFill>
                  <a:srgbClr val="003399"/>
                </a:solidFill>
                <a:latin typeface="Garamond" panose="02020404030301010803" pitchFamily="18" charset="0"/>
              </a:rPr>
              <a:t>e non comporta l’interruzione o la sospensione dei termini di </a:t>
            </a:r>
            <a:r>
              <a:rPr lang="it-IT" dirty="0">
                <a:solidFill>
                  <a:srgbClr val="FF0000"/>
                </a:solidFill>
                <a:latin typeface="Garamond" panose="02020404030301010803" pitchFamily="18" charset="0"/>
              </a:rPr>
              <a:t>prescrizione</a:t>
            </a:r>
            <a:r>
              <a:rPr lang="it-IT" dirty="0">
                <a:solidFill>
                  <a:srgbClr val="003399"/>
                </a:solidFill>
                <a:latin typeface="Garamond" panose="02020404030301010803" pitchFamily="18" charset="0"/>
              </a:rPr>
              <a:t>.  </a:t>
            </a:r>
            <a:r>
              <a:rPr lang="it-IT" dirty="0">
                <a:solidFill>
                  <a:srgbClr val="000000"/>
                </a:solidFill>
                <a:latin typeface="Garamond" panose="02020404030301010803" pitchFamily="18" charset="0"/>
              </a:rPr>
              <a:t> </a:t>
            </a:r>
          </a:p>
        </p:txBody>
      </p:sp>
    </p:spTree>
    <p:extLst>
      <p:ext uri="{BB962C8B-B14F-4D97-AF65-F5344CB8AC3E}">
        <p14:creationId xmlns:p14="http://schemas.microsoft.com/office/powerpoint/2010/main" val="387325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12787"/>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1819275"/>
            <a:ext cx="10934828" cy="3970318"/>
          </a:xfrm>
          <a:prstGeom prst="rect">
            <a:avLst/>
          </a:prstGeom>
          <a:noFill/>
        </p:spPr>
        <p:txBody>
          <a:bodyPr wrap="square" rtlCol="0">
            <a:spAutoFit/>
          </a:bodyPr>
          <a:lstStyle/>
          <a:p>
            <a:pPr lvl="0" algn="ctr"/>
            <a:r>
              <a:rPr lang="it-IT" sz="2400" b="1" dirty="0">
                <a:solidFill>
                  <a:srgbClr val="003399"/>
                </a:solidFill>
                <a:latin typeface="Garamond" panose="02020404030301010803" pitchFamily="18" charset="0"/>
              </a:rPr>
              <a:t>La risposta all’interpello viene fornita sotto forma di Circolare o Risoluzione nei seguenti casi: </a:t>
            </a:r>
          </a:p>
          <a:p>
            <a:pPr lvl="0" algn="ctr"/>
            <a:r>
              <a:rPr lang="it-IT" sz="2400" b="1" dirty="0">
                <a:solidFill>
                  <a:srgbClr val="6886C4"/>
                </a:solidFill>
                <a:latin typeface="Garamond" panose="02020404030301010803" pitchFamily="18" charset="0"/>
              </a:rPr>
              <a:t>Art. 1, comma 6, D. </a:t>
            </a:r>
            <a:r>
              <a:rPr lang="it-IT" sz="2400" b="1" dirty="0" err="1">
                <a:solidFill>
                  <a:srgbClr val="6886C4"/>
                </a:solidFill>
                <a:latin typeface="Garamond" panose="02020404030301010803" pitchFamily="18" charset="0"/>
              </a:rPr>
              <a:t>Lgs</a:t>
            </a:r>
            <a:r>
              <a:rPr lang="it-IT" sz="2400" b="1" dirty="0">
                <a:solidFill>
                  <a:srgbClr val="6886C4"/>
                </a:solidFill>
                <a:latin typeface="Garamond" panose="02020404030301010803" pitchFamily="18" charset="0"/>
              </a:rPr>
              <a:t>. 156/2015</a:t>
            </a:r>
          </a:p>
          <a:p>
            <a:pPr lvl="0" algn="ctr"/>
            <a:endParaRPr lang="it-IT" b="1" dirty="0">
              <a:solidFill>
                <a:srgbClr val="6886C4"/>
              </a:solidFill>
              <a:latin typeface="Garamond" panose="02020404030301010803" pitchFamily="18" charset="0"/>
            </a:endParaRPr>
          </a:p>
          <a:p>
            <a:pPr marL="285750" lvl="0" indent="-285750" algn="just">
              <a:buFont typeface="Arial" panose="020B0604020202020204" pitchFamily="34" charset="0"/>
              <a:buChar char="•"/>
            </a:pPr>
            <a:r>
              <a:rPr lang="it-IT" dirty="0">
                <a:solidFill>
                  <a:srgbClr val="003399"/>
                </a:solidFill>
                <a:latin typeface="Garamond" panose="02020404030301010803" pitchFamily="18" charset="0"/>
              </a:rPr>
              <a:t>Se il parere attenga a norme di recente approvazione o relativamente alle quali non esistano ancora </a:t>
            </a:r>
            <a:r>
              <a:rPr lang="it-IT" dirty="0">
                <a:solidFill>
                  <a:srgbClr val="FF0000"/>
                </a:solidFill>
                <a:latin typeface="Garamond" panose="02020404030301010803" pitchFamily="18" charset="0"/>
              </a:rPr>
              <a:t>chiarimenti ufficiali</a:t>
            </a:r>
            <a:r>
              <a:rPr lang="it-IT" dirty="0">
                <a:solidFill>
                  <a:srgbClr val="003399"/>
                </a:solidFill>
                <a:latin typeface="Garamond" panose="02020404030301010803" pitchFamily="18" charset="0"/>
              </a:rPr>
              <a:t>;</a:t>
            </a:r>
          </a:p>
          <a:p>
            <a:pPr lvl="0" algn="just"/>
            <a:endParaRPr lang="it-IT" dirty="0">
              <a:solidFill>
                <a:srgbClr val="FFFFFF">
                  <a:lumMod val="95000"/>
                </a:srgbClr>
              </a:solidFill>
              <a:latin typeface="Garamond" panose="02020404030301010803" pitchFamily="18" charset="0"/>
            </a:endParaRPr>
          </a:p>
          <a:p>
            <a:pPr marL="285750" lvl="0" indent="-285750" algn="just">
              <a:buFont typeface="Arial" panose="020B0604020202020204" pitchFamily="34" charset="0"/>
              <a:buChar char="•"/>
            </a:pPr>
            <a:r>
              <a:rPr lang="it-IT" dirty="0">
                <a:solidFill>
                  <a:srgbClr val="003399"/>
                </a:solidFill>
                <a:latin typeface="Garamond" panose="02020404030301010803" pitchFamily="18" charset="0"/>
              </a:rPr>
              <a:t>Ipotesi di </a:t>
            </a:r>
            <a:r>
              <a:rPr lang="it-IT" dirty="0">
                <a:solidFill>
                  <a:srgbClr val="FF0000"/>
                </a:solidFill>
                <a:latin typeface="Garamond" panose="02020404030301010803" pitchFamily="18" charset="0"/>
              </a:rPr>
              <a:t>comportamenti difformi</a:t>
            </a:r>
            <a:r>
              <a:rPr lang="it-IT" dirty="0">
                <a:solidFill>
                  <a:srgbClr val="003399"/>
                </a:solidFill>
                <a:latin typeface="Garamond" panose="02020404030301010803" pitchFamily="18" charset="0"/>
              </a:rPr>
              <a:t>, da parte di vari Uffici, relativamente a </a:t>
            </a:r>
            <a:r>
              <a:rPr lang="it-IT" dirty="0">
                <a:solidFill>
                  <a:srgbClr val="FF0000"/>
                </a:solidFill>
                <a:latin typeface="Garamond" panose="02020404030301010803" pitchFamily="18" charset="0"/>
              </a:rPr>
              <a:t>questioni analoghe o affini</a:t>
            </a:r>
            <a:r>
              <a:rPr lang="it-IT" dirty="0">
                <a:solidFill>
                  <a:srgbClr val="003399"/>
                </a:solidFill>
                <a:latin typeface="Garamond" panose="02020404030301010803" pitchFamily="18" charset="0"/>
              </a:rPr>
              <a:t>;</a:t>
            </a:r>
          </a:p>
          <a:p>
            <a:pPr lvl="0" algn="just"/>
            <a:endParaRPr lang="it-IT" dirty="0">
              <a:solidFill>
                <a:srgbClr val="FFFFFF">
                  <a:lumMod val="95000"/>
                </a:srgbClr>
              </a:solidFill>
              <a:latin typeface="Garamond" panose="02020404030301010803" pitchFamily="18" charset="0"/>
            </a:endParaRPr>
          </a:p>
          <a:p>
            <a:pPr marL="285750" lvl="0" indent="-285750" algn="just">
              <a:buFont typeface="Arial" panose="020B0604020202020204" pitchFamily="34" charset="0"/>
              <a:buChar char="•"/>
            </a:pPr>
            <a:r>
              <a:rPr lang="it-IT" dirty="0">
                <a:solidFill>
                  <a:srgbClr val="003399"/>
                </a:solidFill>
                <a:latin typeface="Garamond" panose="02020404030301010803" pitchFamily="18" charset="0"/>
              </a:rPr>
              <a:t>Ogni</a:t>
            </a:r>
            <a:r>
              <a:rPr lang="it-IT" dirty="0">
                <a:solidFill>
                  <a:srgbClr val="FF0000"/>
                </a:solidFill>
                <a:latin typeface="Garamond" panose="02020404030301010803" pitchFamily="18" charset="0"/>
              </a:rPr>
              <a:t> altro caso</a:t>
            </a:r>
            <a:r>
              <a:rPr lang="it-IT" dirty="0">
                <a:solidFill>
                  <a:srgbClr val="FFFFFF">
                    <a:lumMod val="95000"/>
                  </a:srgbClr>
                </a:solidFill>
                <a:latin typeface="Garamond" panose="02020404030301010803" pitchFamily="18" charset="0"/>
              </a:rPr>
              <a:t> </a:t>
            </a:r>
            <a:r>
              <a:rPr lang="it-IT" dirty="0">
                <a:solidFill>
                  <a:srgbClr val="003399"/>
                </a:solidFill>
                <a:latin typeface="Garamond" panose="02020404030301010803" pitchFamily="18" charset="0"/>
              </a:rPr>
              <a:t>ritenga che il chiarimento </a:t>
            </a:r>
            <a:r>
              <a:rPr lang="it-IT" dirty="0">
                <a:solidFill>
                  <a:srgbClr val="FF0000"/>
                </a:solidFill>
                <a:latin typeface="Garamond" panose="02020404030301010803" pitchFamily="18" charset="0"/>
              </a:rPr>
              <a:t>richiesto possa avere un interesse generale</a:t>
            </a:r>
            <a:r>
              <a:rPr lang="it-IT" dirty="0">
                <a:solidFill>
                  <a:srgbClr val="003399"/>
                </a:solidFill>
                <a:latin typeface="Garamond" panose="02020404030301010803" pitchFamily="18" charset="0"/>
              </a:rPr>
              <a:t>;</a:t>
            </a:r>
          </a:p>
          <a:p>
            <a:pPr lvl="0" algn="just"/>
            <a:endParaRPr lang="it-IT" dirty="0">
              <a:solidFill>
                <a:srgbClr val="FFFFFF">
                  <a:lumMod val="95000"/>
                </a:srgbClr>
              </a:solidFill>
              <a:latin typeface="Garamond" panose="02020404030301010803" pitchFamily="18" charset="0"/>
            </a:endParaRPr>
          </a:p>
          <a:p>
            <a:pPr marL="285750" lvl="0" indent="-285750" algn="just">
              <a:buFont typeface="Arial" panose="020B0604020202020204" pitchFamily="34" charset="0"/>
              <a:buChar char="•"/>
            </a:pPr>
            <a:r>
              <a:rPr lang="it-IT" dirty="0">
                <a:solidFill>
                  <a:srgbClr val="003399"/>
                </a:solidFill>
                <a:latin typeface="Garamond" panose="02020404030301010803" pitchFamily="18" charset="0"/>
              </a:rPr>
              <a:t>Se un </a:t>
            </a:r>
            <a:r>
              <a:rPr lang="it-IT" dirty="0">
                <a:solidFill>
                  <a:srgbClr val="FF0000"/>
                </a:solidFill>
                <a:latin typeface="Garamond" panose="02020404030301010803" pitchFamily="18" charset="0"/>
              </a:rPr>
              <a:t>elevato numero</a:t>
            </a:r>
            <a:r>
              <a:rPr lang="it-IT" dirty="0">
                <a:solidFill>
                  <a:srgbClr val="FFFFFF">
                    <a:lumMod val="95000"/>
                  </a:srgbClr>
                </a:solidFill>
                <a:latin typeface="Garamond" panose="02020404030301010803" pitchFamily="18" charset="0"/>
              </a:rPr>
              <a:t> </a:t>
            </a:r>
            <a:r>
              <a:rPr lang="it-IT" dirty="0">
                <a:solidFill>
                  <a:srgbClr val="003399"/>
                </a:solidFill>
                <a:latin typeface="Garamond" panose="02020404030301010803" pitchFamily="18" charset="0"/>
              </a:rPr>
              <a:t>di contribuenti ha presentato un </a:t>
            </a:r>
            <a:r>
              <a:rPr lang="it-IT" dirty="0">
                <a:solidFill>
                  <a:srgbClr val="FF0000"/>
                </a:solidFill>
                <a:latin typeface="Garamond" panose="02020404030301010803" pitchFamily="18" charset="0"/>
              </a:rPr>
              <a:t>quesito relativo alla stessa materia </a:t>
            </a:r>
            <a:r>
              <a:rPr lang="it-IT" dirty="0">
                <a:solidFill>
                  <a:srgbClr val="003399"/>
                </a:solidFill>
                <a:latin typeface="Garamond" panose="02020404030301010803" pitchFamily="18" charset="0"/>
              </a:rPr>
              <a:t>o materie analoghe;</a:t>
            </a:r>
          </a:p>
          <a:p>
            <a:pPr lvl="0" algn="just"/>
            <a:endParaRPr lang="it-IT" dirty="0">
              <a:solidFill>
                <a:srgbClr val="000000"/>
              </a:solidFill>
              <a:latin typeface="Garamond" panose="02020404030301010803" pitchFamily="18" charset="0"/>
            </a:endParaRPr>
          </a:p>
        </p:txBody>
      </p:sp>
    </p:spTree>
    <p:extLst>
      <p:ext uri="{BB962C8B-B14F-4D97-AF65-F5344CB8AC3E}">
        <p14:creationId xmlns:p14="http://schemas.microsoft.com/office/powerpoint/2010/main" val="1866544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12787"/>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1190625"/>
            <a:ext cx="11030077" cy="4708981"/>
          </a:xfrm>
          <a:prstGeom prst="rect">
            <a:avLst/>
          </a:prstGeom>
          <a:noFill/>
        </p:spPr>
        <p:txBody>
          <a:bodyPr wrap="square" rtlCol="0">
            <a:spAutoFit/>
          </a:bodyPr>
          <a:lstStyle/>
          <a:p>
            <a:pPr lvl="0" algn="ctr"/>
            <a:r>
              <a:rPr lang="it-IT" sz="2400" b="1" dirty="0">
                <a:solidFill>
                  <a:srgbClr val="003399"/>
                </a:solidFill>
                <a:latin typeface="Garamond" panose="02020404030301010803" pitchFamily="18" charset="0"/>
              </a:rPr>
              <a:t>Legittimazione e presupposti</a:t>
            </a:r>
          </a:p>
          <a:p>
            <a:pPr lvl="0" algn="ctr"/>
            <a:r>
              <a:rPr lang="it-IT" sz="2400" b="1" dirty="0">
                <a:solidFill>
                  <a:srgbClr val="6886C4"/>
                </a:solidFill>
                <a:latin typeface="Garamond" panose="02020404030301010803" pitchFamily="18" charset="0"/>
              </a:rPr>
              <a:t>Art. 2, c. 1 e 2, D. </a:t>
            </a:r>
            <a:r>
              <a:rPr lang="it-IT" sz="2400" b="1" dirty="0" err="1">
                <a:solidFill>
                  <a:srgbClr val="6886C4"/>
                </a:solidFill>
                <a:latin typeface="Garamond" panose="02020404030301010803" pitchFamily="18" charset="0"/>
              </a:rPr>
              <a:t>Lgs</a:t>
            </a:r>
            <a:r>
              <a:rPr lang="it-IT" sz="2400" b="1" dirty="0">
                <a:solidFill>
                  <a:srgbClr val="6886C4"/>
                </a:solidFill>
                <a:latin typeface="Garamond" panose="02020404030301010803" pitchFamily="18" charset="0"/>
              </a:rPr>
              <a:t>. 156/2015</a:t>
            </a:r>
          </a:p>
          <a:p>
            <a:pPr lvl="0" algn="just"/>
            <a:endParaRPr lang="it-IT" dirty="0" smtClean="0">
              <a:solidFill>
                <a:srgbClr val="003399"/>
              </a:solidFill>
              <a:latin typeface="Garamond" panose="02020404030301010803" pitchFamily="18" charset="0"/>
            </a:endParaRPr>
          </a:p>
          <a:p>
            <a:pPr lvl="0" algn="just"/>
            <a:r>
              <a:rPr lang="it-IT" dirty="0" smtClean="0">
                <a:solidFill>
                  <a:srgbClr val="003399"/>
                </a:solidFill>
                <a:latin typeface="Garamond" panose="02020404030301010803" pitchFamily="18" charset="0"/>
              </a:rPr>
              <a:t>Chi </a:t>
            </a:r>
            <a:r>
              <a:rPr lang="it-IT" dirty="0">
                <a:solidFill>
                  <a:srgbClr val="003399"/>
                </a:solidFill>
                <a:latin typeface="Garamond" panose="02020404030301010803" pitchFamily="18" charset="0"/>
              </a:rPr>
              <a:t>può presentare un interpello?</a:t>
            </a:r>
          </a:p>
          <a:p>
            <a:pPr lvl="0" algn="just"/>
            <a:endParaRPr lang="it-IT" i="1" dirty="0">
              <a:solidFill>
                <a:srgbClr val="003399"/>
              </a:solidFill>
              <a:latin typeface="Garamond" panose="02020404030301010803" pitchFamily="18" charset="0"/>
            </a:endParaRPr>
          </a:p>
          <a:p>
            <a:pPr marL="285750" lvl="0" indent="-285750" algn="just">
              <a:buFont typeface="Arial" panose="020B0604020202020204" pitchFamily="34" charset="0"/>
              <a:buChar char="•"/>
            </a:pPr>
            <a:r>
              <a:rPr lang="it-IT" b="1" i="1" dirty="0">
                <a:solidFill>
                  <a:srgbClr val="003399"/>
                </a:solidFill>
                <a:latin typeface="Garamond" panose="02020404030301010803" pitchFamily="18" charset="0"/>
              </a:rPr>
              <a:t>Tutti i contribuenti (anche non residenti)</a:t>
            </a:r>
          </a:p>
          <a:p>
            <a:pPr lvl="0" algn="just"/>
            <a:endParaRPr lang="it-IT" b="1" i="1" dirty="0">
              <a:solidFill>
                <a:srgbClr val="003399"/>
              </a:solidFill>
              <a:latin typeface="Garamond" panose="02020404030301010803" pitchFamily="18" charset="0"/>
            </a:endParaRPr>
          </a:p>
          <a:p>
            <a:pPr lvl="0" algn="just"/>
            <a:r>
              <a:rPr lang="it-IT" dirty="0">
                <a:solidFill>
                  <a:srgbClr val="003399"/>
                </a:solidFill>
                <a:latin typeface="Garamond" panose="02020404030301010803" pitchFamily="18" charset="0"/>
              </a:rPr>
              <a:t>Oppure:</a:t>
            </a:r>
          </a:p>
          <a:p>
            <a:pPr lvl="0" algn="just"/>
            <a:endParaRPr lang="it-IT" b="1" i="1" dirty="0">
              <a:solidFill>
                <a:srgbClr val="111111"/>
              </a:solidFill>
              <a:latin typeface="Garamond" panose="02020404030301010803" pitchFamily="18" charset="0"/>
            </a:endParaRPr>
          </a:p>
          <a:p>
            <a:pPr marL="285750" lvl="0" indent="-285750" algn="just">
              <a:buFont typeface="Arial" panose="020B0604020202020204" pitchFamily="34" charset="0"/>
              <a:buChar char="•"/>
            </a:pPr>
            <a:r>
              <a:rPr lang="it-IT" b="1" i="1" u="sng" dirty="0">
                <a:solidFill>
                  <a:srgbClr val="FF0000"/>
                </a:solidFill>
                <a:latin typeface="Garamond" panose="02020404030301010803" pitchFamily="18" charset="0"/>
              </a:rPr>
              <a:t>Soggetti che in base alla legge sono obbligati  a porre in essere gli adempimenti  tributari per conto dei contribuenti o sono tenuti insieme con questi o in loro luogo all’adempimento di obbligazioni tributarie.</a:t>
            </a:r>
          </a:p>
          <a:p>
            <a:pPr marL="285750" lvl="0" indent="-285750" algn="just">
              <a:buFont typeface="Arial" panose="020B0604020202020204" pitchFamily="34" charset="0"/>
              <a:buChar char="•"/>
            </a:pPr>
            <a:endParaRPr lang="it-IT" b="1" i="1" u="sng" dirty="0">
              <a:solidFill>
                <a:srgbClr val="FF0000"/>
              </a:solidFill>
              <a:latin typeface="Garamond" panose="02020404030301010803" pitchFamily="18" charset="0"/>
            </a:endParaRPr>
          </a:p>
          <a:p>
            <a:pPr lvl="0" algn="just"/>
            <a:r>
              <a:rPr lang="it-IT" dirty="0">
                <a:solidFill>
                  <a:srgbClr val="003399"/>
                </a:solidFill>
                <a:latin typeface="Garamond" panose="02020404030301010803" pitchFamily="18" charset="0"/>
              </a:rPr>
              <a:t>L’interpello deve essere promosso </a:t>
            </a:r>
            <a:r>
              <a:rPr lang="it-IT" dirty="0">
                <a:solidFill>
                  <a:srgbClr val="FF0000"/>
                </a:solidFill>
                <a:latin typeface="Garamond" panose="02020404030301010803" pitchFamily="18" charset="0"/>
              </a:rPr>
              <a:t>prima</a:t>
            </a:r>
            <a:r>
              <a:rPr lang="it-IT" dirty="0">
                <a:solidFill>
                  <a:srgbClr val="FFFFFF"/>
                </a:solidFill>
                <a:latin typeface="Garamond" panose="02020404030301010803" pitchFamily="18" charset="0"/>
              </a:rPr>
              <a:t> </a:t>
            </a:r>
            <a:r>
              <a:rPr lang="it-IT" dirty="0">
                <a:solidFill>
                  <a:srgbClr val="003399"/>
                </a:solidFill>
                <a:latin typeface="Garamond" panose="02020404030301010803" pitchFamily="18" charset="0"/>
              </a:rPr>
              <a:t>che scadano i termini per adempiere gli obblighi che ne costituiscono l’oggetto o che siano ad esso connessi, dovendosi considerare nel computo, anche i </a:t>
            </a:r>
            <a:r>
              <a:rPr lang="it-IT" dirty="0">
                <a:solidFill>
                  <a:srgbClr val="FF0000"/>
                </a:solidFill>
                <a:latin typeface="Garamond" panose="02020404030301010803" pitchFamily="18" charset="0"/>
              </a:rPr>
              <a:t>termini riconosciuti all’Amministrazione per formulare la propria risposta</a:t>
            </a:r>
            <a:r>
              <a:rPr lang="it-IT" dirty="0">
                <a:solidFill>
                  <a:srgbClr val="003399"/>
                </a:solidFill>
                <a:latin typeface="Garamond" panose="02020404030301010803" pitchFamily="18" charset="0"/>
              </a:rPr>
              <a:t>.</a:t>
            </a:r>
          </a:p>
          <a:p>
            <a:pPr lvl="0" algn="just"/>
            <a:endParaRPr lang="it-IT" dirty="0">
              <a:solidFill>
                <a:srgbClr val="000000"/>
              </a:solidFill>
              <a:latin typeface="Garamond" panose="02020404030301010803" pitchFamily="18" charset="0"/>
            </a:endParaRPr>
          </a:p>
        </p:txBody>
      </p:sp>
    </p:spTree>
    <p:extLst>
      <p:ext uri="{BB962C8B-B14F-4D97-AF65-F5344CB8AC3E}">
        <p14:creationId xmlns:p14="http://schemas.microsoft.com/office/powerpoint/2010/main" val="1588087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12787"/>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2" y="1209674"/>
            <a:ext cx="10753853" cy="4801314"/>
          </a:xfrm>
          <a:prstGeom prst="rect">
            <a:avLst/>
          </a:prstGeom>
          <a:noFill/>
        </p:spPr>
        <p:txBody>
          <a:bodyPr wrap="square" rtlCol="0">
            <a:spAutoFit/>
          </a:bodyPr>
          <a:lstStyle/>
          <a:p>
            <a:pPr lvl="0" algn="ctr"/>
            <a:r>
              <a:rPr lang="it-IT" sz="2400" b="1" dirty="0">
                <a:solidFill>
                  <a:srgbClr val="003399"/>
                </a:solidFill>
                <a:latin typeface="Garamond" panose="02020404030301010803" pitchFamily="18" charset="0"/>
              </a:rPr>
              <a:t>Contenuto delle istanze </a:t>
            </a:r>
            <a:endParaRPr lang="it-IT" sz="2400" b="1" dirty="0" smtClean="0">
              <a:solidFill>
                <a:srgbClr val="003399"/>
              </a:solidFill>
              <a:latin typeface="Garamond" panose="02020404030301010803" pitchFamily="18" charset="0"/>
            </a:endParaRPr>
          </a:p>
          <a:p>
            <a:pPr lvl="0" algn="ctr"/>
            <a:r>
              <a:rPr lang="it-IT" sz="2400" b="1" dirty="0" smtClean="0">
                <a:solidFill>
                  <a:srgbClr val="6886C4"/>
                </a:solidFill>
                <a:latin typeface="Garamond" panose="02020404030301010803" pitchFamily="18" charset="0"/>
              </a:rPr>
              <a:t>Art</a:t>
            </a:r>
            <a:r>
              <a:rPr lang="it-IT" sz="2400" b="1" dirty="0">
                <a:solidFill>
                  <a:srgbClr val="6886C4"/>
                </a:solidFill>
                <a:latin typeface="Garamond" panose="02020404030301010803" pitchFamily="18" charset="0"/>
              </a:rPr>
              <a:t>. 3, c. 1, D. </a:t>
            </a:r>
            <a:r>
              <a:rPr lang="it-IT" sz="2400" b="1" dirty="0" err="1">
                <a:solidFill>
                  <a:srgbClr val="6886C4"/>
                </a:solidFill>
                <a:latin typeface="Garamond" panose="02020404030301010803" pitchFamily="18" charset="0"/>
              </a:rPr>
              <a:t>Lgs</a:t>
            </a:r>
            <a:r>
              <a:rPr lang="it-IT" sz="2400" b="1" dirty="0">
                <a:solidFill>
                  <a:srgbClr val="6886C4"/>
                </a:solidFill>
                <a:latin typeface="Garamond" panose="02020404030301010803" pitchFamily="18" charset="0"/>
              </a:rPr>
              <a:t>. </a:t>
            </a:r>
            <a:r>
              <a:rPr lang="it-IT" sz="2400" b="1" dirty="0" smtClean="0">
                <a:solidFill>
                  <a:srgbClr val="6886C4"/>
                </a:solidFill>
                <a:latin typeface="Garamond" panose="02020404030301010803" pitchFamily="18" charset="0"/>
              </a:rPr>
              <a:t>156/2015</a:t>
            </a:r>
            <a:endParaRPr lang="it-IT" sz="2400" b="1" dirty="0">
              <a:solidFill>
                <a:srgbClr val="6886C4"/>
              </a:solidFill>
              <a:latin typeface="Garamond" panose="02020404030301010803" pitchFamily="18" charset="0"/>
            </a:endParaRPr>
          </a:p>
          <a:p>
            <a:pPr lvl="0" algn="ctr"/>
            <a:endParaRPr lang="it-IT" sz="2400" b="1" dirty="0">
              <a:solidFill>
                <a:srgbClr val="6886C4"/>
              </a:solidFill>
              <a:latin typeface="Garamond" panose="02020404030301010803" pitchFamily="18" charset="0"/>
            </a:endParaRPr>
          </a:p>
          <a:p>
            <a:pPr marL="457200" lvl="0" indent="-457200" algn="just">
              <a:buFont typeface="+mj-lt"/>
              <a:buAutoNum type="alphaLcParenR"/>
            </a:pPr>
            <a:r>
              <a:rPr lang="it-IT" dirty="0">
                <a:solidFill>
                  <a:srgbClr val="003399"/>
                </a:solidFill>
                <a:latin typeface="Garamond" panose="02020404030301010803" pitchFamily="18" charset="0"/>
              </a:rPr>
              <a:t>Dati identificativi di chi formula l’istanza (C.F.) o di un rappresentante legale;</a:t>
            </a:r>
          </a:p>
          <a:p>
            <a:pPr marL="457200" lvl="0" indent="-457200" algn="just">
              <a:buFont typeface="+mj-lt"/>
              <a:buAutoNum type="alphaLcParenR"/>
            </a:pPr>
            <a:endParaRPr lang="it-IT" dirty="0">
              <a:solidFill>
                <a:srgbClr val="003399"/>
              </a:solidFill>
              <a:latin typeface="Garamond" panose="02020404030301010803" pitchFamily="18" charset="0"/>
            </a:endParaRPr>
          </a:p>
          <a:p>
            <a:pPr marL="457200" lvl="0" indent="-457200" algn="just">
              <a:buFont typeface="+mj-lt"/>
              <a:buAutoNum type="alphaLcParenR"/>
            </a:pPr>
            <a:r>
              <a:rPr lang="it-IT" dirty="0">
                <a:solidFill>
                  <a:srgbClr val="003399"/>
                </a:solidFill>
                <a:latin typeface="Garamond" panose="02020404030301010803" pitchFamily="18" charset="0"/>
              </a:rPr>
              <a:t>Indicazione della </a:t>
            </a:r>
            <a:r>
              <a:rPr lang="it-IT" dirty="0">
                <a:solidFill>
                  <a:srgbClr val="FF0000"/>
                </a:solidFill>
                <a:latin typeface="Garamond" panose="02020404030301010803" pitchFamily="18" charset="0"/>
              </a:rPr>
              <a:t>precisa tipologia di I. </a:t>
            </a:r>
            <a:r>
              <a:rPr lang="it-IT" dirty="0">
                <a:solidFill>
                  <a:srgbClr val="003399"/>
                </a:solidFill>
                <a:latin typeface="Garamond" panose="02020404030301010803" pitchFamily="18" charset="0"/>
              </a:rPr>
              <a:t>di cui si intende avvalersi (v. artt. 1 e 2);</a:t>
            </a:r>
          </a:p>
          <a:p>
            <a:pPr marL="457200" lvl="0" indent="-457200" algn="just">
              <a:buFont typeface="+mj-lt"/>
              <a:buAutoNum type="alphaLcParenR"/>
            </a:pPr>
            <a:endParaRPr lang="it-IT" dirty="0">
              <a:solidFill>
                <a:srgbClr val="FFFFFF"/>
              </a:solidFill>
              <a:latin typeface="Garamond" panose="02020404030301010803" pitchFamily="18" charset="0"/>
            </a:endParaRPr>
          </a:p>
          <a:p>
            <a:pPr marL="457200" lvl="0" indent="-457200" algn="just">
              <a:buFont typeface="+mj-lt"/>
              <a:buAutoNum type="alphaLcParenR"/>
            </a:pPr>
            <a:r>
              <a:rPr lang="it-IT" dirty="0">
                <a:solidFill>
                  <a:srgbClr val="003399"/>
                </a:solidFill>
                <a:latin typeface="Garamond" panose="02020404030301010803" pitchFamily="18" charset="0"/>
              </a:rPr>
              <a:t>Descrizione della fattispecie (circostanziata e specifica);</a:t>
            </a:r>
          </a:p>
          <a:p>
            <a:pPr marL="457200" lvl="0" indent="-457200" algn="just">
              <a:buFont typeface="+mj-lt"/>
              <a:buAutoNum type="alphaLcParenR"/>
            </a:pPr>
            <a:endParaRPr lang="it-IT" dirty="0">
              <a:solidFill>
                <a:srgbClr val="FFFFFF"/>
              </a:solidFill>
              <a:latin typeface="Garamond" panose="02020404030301010803" pitchFamily="18" charset="0"/>
            </a:endParaRPr>
          </a:p>
          <a:p>
            <a:pPr marL="457200" lvl="0" indent="-457200" algn="just">
              <a:buFont typeface="+mj-lt"/>
              <a:buAutoNum type="alphaLcParenR"/>
            </a:pPr>
            <a:r>
              <a:rPr lang="it-IT" dirty="0">
                <a:solidFill>
                  <a:srgbClr val="FF0000"/>
                </a:solidFill>
                <a:latin typeface="Garamond" panose="02020404030301010803" pitchFamily="18" charset="0"/>
              </a:rPr>
              <a:t>Esatta indicazione delle norme</a:t>
            </a:r>
            <a:r>
              <a:rPr lang="it-IT" dirty="0">
                <a:solidFill>
                  <a:srgbClr val="FFFFFF"/>
                </a:solidFill>
                <a:latin typeface="Garamond" panose="02020404030301010803" pitchFamily="18" charset="0"/>
              </a:rPr>
              <a:t> </a:t>
            </a:r>
            <a:r>
              <a:rPr lang="it-IT" dirty="0">
                <a:solidFill>
                  <a:srgbClr val="003399"/>
                </a:solidFill>
                <a:latin typeface="Garamond" panose="02020404030301010803" pitchFamily="18" charset="0"/>
              </a:rPr>
              <a:t>di cui si chiede l’interpretazione, l’applicazione o la disapplicazione;</a:t>
            </a:r>
          </a:p>
          <a:p>
            <a:pPr marL="457200" lvl="0" indent="-457200" algn="just">
              <a:buFont typeface="+mj-lt"/>
              <a:buAutoNum type="alphaLcParenR"/>
            </a:pPr>
            <a:endParaRPr lang="it-IT" dirty="0">
              <a:solidFill>
                <a:srgbClr val="FFFFFF"/>
              </a:solidFill>
              <a:latin typeface="Garamond" panose="02020404030301010803" pitchFamily="18" charset="0"/>
            </a:endParaRPr>
          </a:p>
          <a:p>
            <a:pPr marL="457200" lvl="0" indent="-457200" algn="just">
              <a:buFont typeface="+mj-lt"/>
              <a:buAutoNum type="alphaLcParenR"/>
            </a:pPr>
            <a:r>
              <a:rPr lang="it-IT" dirty="0">
                <a:solidFill>
                  <a:srgbClr val="003399"/>
                </a:solidFill>
                <a:latin typeface="Garamond" panose="02020404030301010803" pitchFamily="18" charset="0"/>
              </a:rPr>
              <a:t>Chiara e precisa esposizione della </a:t>
            </a:r>
            <a:r>
              <a:rPr lang="it-IT" b="1" i="1" dirty="0">
                <a:solidFill>
                  <a:srgbClr val="003399"/>
                </a:solidFill>
                <a:latin typeface="Garamond" panose="02020404030301010803" pitchFamily="18" charset="0"/>
              </a:rPr>
              <a:t>soluzione</a:t>
            </a:r>
            <a:r>
              <a:rPr lang="it-IT" b="1" dirty="0">
                <a:solidFill>
                  <a:srgbClr val="003399"/>
                </a:solidFill>
                <a:latin typeface="Garamond" panose="02020404030301010803" pitchFamily="18" charset="0"/>
              </a:rPr>
              <a:t> proposta</a:t>
            </a:r>
            <a:r>
              <a:rPr lang="it-IT" dirty="0">
                <a:solidFill>
                  <a:srgbClr val="003399"/>
                </a:solidFill>
                <a:latin typeface="Garamond" panose="02020404030301010803" pitchFamily="18" charset="0"/>
              </a:rPr>
              <a:t>;</a:t>
            </a:r>
          </a:p>
          <a:p>
            <a:pPr marL="457200" lvl="0" indent="-457200" algn="just">
              <a:buFont typeface="+mj-lt"/>
              <a:buAutoNum type="alphaLcParenR"/>
            </a:pPr>
            <a:endParaRPr lang="it-IT" dirty="0">
              <a:solidFill>
                <a:srgbClr val="003399"/>
              </a:solidFill>
              <a:latin typeface="Garamond" panose="02020404030301010803" pitchFamily="18" charset="0"/>
            </a:endParaRPr>
          </a:p>
          <a:p>
            <a:pPr marL="457200" lvl="0" indent="-457200" algn="just">
              <a:buFont typeface="+mj-lt"/>
              <a:buAutoNum type="alphaLcParenR"/>
            </a:pPr>
            <a:r>
              <a:rPr lang="it-IT" dirty="0">
                <a:solidFill>
                  <a:srgbClr val="003399"/>
                </a:solidFill>
                <a:latin typeface="Garamond" panose="02020404030301010803" pitchFamily="18" charset="0"/>
              </a:rPr>
              <a:t>Domicilio e recapito del richiedente (anche telematico) o del domiciliatario presso cui inviare le risposte;</a:t>
            </a:r>
          </a:p>
          <a:p>
            <a:pPr marL="457200" lvl="0" indent="-457200" algn="just">
              <a:buFont typeface="+mj-lt"/>
              <a:buAutoNum type="alphaLcParenR"/>
            </a:pPr>
            <a:endParaRPr lang="it-IT" dirty="0">
              <a:solidFill>
                <a:srgbClr val="003399"/>
              </a:solidFill>
              <a:latin typeface="Garamond" panose="02020404030301010803" pitchFamily="18" charset="0"/>
            </a:endParaRPr>
          </a:p>
          <a:p>
            <a:pPr marL="457200" lvl="0" indent="-457200" algn="just">
              <a:buFont typeface="+mj-lt"/>
              <a:buAutoNum type="alphaLcParenR"/>
            </a:pPr>
            <a:r>
              <a:rPr lang="it-IT" dirty="0">
                <a:solidFill>
                  <a:srgbClr val="003399"/>
                </a:solidFill>
                <a:latin typeface="Garamond" panose="02020404030301010803" pitchFamily="18" charset="0"/>
              </a:rPr>
              <a:t>Sottoscrizione ed allegazione della eventuale procura</a:t>
            </a:r>
            <a:endParaRPr lang="it-IT" dirty="0">
              <a:solidFill>
                <a:srgbClr val="000000"/>
              </a:solidFill>
              <a:latin typeface="Garamond" panose="02020404030301010803" pitchFamily="18" charset="0"/>
            </a:endParaRPr>
          </a:p>
        </p:txBody>
      </p:sp>
    </p:spTree>
    <p:extLst>
      <p:ext uri="{BB962C8B-B14F-4D97-AF65-F5344CB8AC3E}">
        <p14:creationId xmlns:p14="http://schemas.microsoft.com/office/powerpoint/2010/main" val="301367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262743" y="566056"/>
            <a:ext cx="10733314" cy="523220"/>
          </a:xfrm>
          <a:prstGeom prst="rect">
            <a:avLst/>
          </a:prstGeom>
          <a:noFill/>
        </p:spPr>
        <p:txBody>
          <a:bodyPr wrap="square" rtlCol="0">
            <a:spAutoFit/>
          </a:bodyPr>
          <a:lstStyle/>
          <a:p>
            <a:pPr lvl="0" algn="ctr"/>
            <a:r>
              <a:rPr lang="it-IT" sz="2800" b="1" dirty="0">
                <a:solidFill>
                  <a:srgbClr val="636363">
                    <a:lumMod val="50000"/>
                  </a:srgbClr>
                </a:solidFill>
                <a:latin typeface="Garamond" panose="02020404030301010803" pitchFamily="18" charset="0"/>
              </a:rPr>
              <a:t>Evoluzione storica del sistema di Giustizia Tributaria</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847724" y="1679704"/>
            <a:ext cx="9229725" cy="3170099"/>
          </a:xfrm>
          <a:prstGeom prst="rect">
            <a:avLst/>
          </a:prstGeom>
        </p:spPr>
        <p:txBody>
          <a:bodyPr wrap="square">
            <a:spAutoFit/>
          </a:bodyPr>
          <a:lstStyle/>
          <a:p>
            <a:pPr marL="457200" indent="-457200" algn="just">
              <a:buFont typeface="Arial" panose="020B0604020202020204" pitchFamily="34" charset="0"/>
              <a:buChar char="•"/>
            </a:pPr>
            <a:r>
              <a:rPr lang="it-IT" b="1" u="sng" dirty="0">
                <a:solidFill>
                  <a:schemeClr val="bg1"/>
                </a:solidFill>
                <a:latin typeface="Garamond" panose="02020404030301010803" pitchFamily="18" charset="0"/>
              </a:rPr>
              <a:t>Periodo </a:t>
            </a:r>
            <a:r>
              <a:rPr lang="it-IT" b="1" u="sng" dirty="0" err="1">
                <a:solidFill>
                  <a:schemeClr val="bg1"/>
                </a:solidFill>
                <a:latin typeface="Garamond" panose="02020404030301010803" pitchFamily="18" charset="0"/>
              </a:rPr>
              <a:t>pre</a:t>
            </a:r>
            <a:r>
              <a:rPr lang="it-IT" b="1" u="sng" dirty="0">
                <a:solidFill>
                  <a:schemeClr val="bg1"/>
                </a:solidFill>
                <a:latin typeface="Garamond" panose="02020404030301010803" pitchFamily="18" charset="0"/>
              </a:rPr>
              <a:t>-unitario</a:t>
            </a:r>
            <a:r>
              <a:rPr lang="it-IT" dirty="0">
                <a:solidFill>
                  <a:schemeClr val="bg1"/>
                </a:solidFill>
                <a:latin typeface="Garamond" panose="02020404030301010803" pitchFamily="18" charset="0"/>
              </a:rPr>
              <a:t>: Netta distinzione tra imposte </a:t>
            </a:r>
            <a:r>
              <a:rPr lang="it-IT" i="1" dirty="0">
                <a:solidFill>
                  <a:schemeClr val="bg1"/>
                </a:solidFill>
                <a:latin typeface="Garamond" panose="02020404030301010803" pitchFamily="18" charset="0"/>
              </a:rPr>
              <a:t>dirette </a:t>
            </a:r>
            <a:r>
              <a:rPr lang="it-IT" dirty="0">
                <a:solidFill>
                  <a:schemeClr val="bg1"/>
                </a:solidFill>
                <a:latin typeface="Garamond" panose="02020404030301010803" pitchFamily="18" charset="0"/>
              </a:rPr>
              <a:t>ed i</a:t>
            </a:r>
            <a:r>
              <a:rPr lang="it-IT" i="1" dirty="0">
                <a:solidFill>
                  <a:schemeClr val="bg1"/>
                </a:solidFill>
                <a:latin typeface="Garamond" panose="02020404030301010803" pitchFamily="18" charset="0"/>
              </a:rPr>
              <a:t>ndirette. </a:t>
            </a:r>
            <a:r>
              <a:rPr lang="it-IT" dirty="0">
                <a:solidFill>
                  <a:schemeClr val="bg1"/>
                </a:solidFill>
                <a:latin typeface="Garamond" panose="02020404030301010803" pitchFamily="18" charset="0"/>
              </a:rPr>
              <a:t>Per queste ultime vi era la devoluzione al</a:t>
            </a:r>
            <a:r>
              <a:rPr lang="it-IT" i="1" dirty="0">
                <a:solidFill>
                  <a:schemeClr val="bg1"/>
                </a:solidFill>
                <a:latin typeface="Garamond" panose="02020404030301010803" pitchFamily="18" charset="0"/>
              </a:rPr>
              <a:t> giudice ordinario </a:t>
            </a:r>
            <a:r>
              <a:rPr lang="it-IT" dirty="0">
                <a:solidFill>
                  <a:schemeClr val="bg1"/>
                </a:solidFill>
                <a:latin typeface="Garamond" panose="02020404030301010803" pitchFamily="18" charset="0"/>
              </a:rPr>
              <a:t>(previo esperimento di una fase amministrativa), per i primi ciò non era possibile data la maggior rilevanza di </a:t>
            </a:r>
            <a:r>
              <a:rPr lang="it-IT" sz="2000" dirty="0">
                <a:solidFill>
                  <a:schemeClr val="bg1"/>
                </a:solidFill>
                <a:latin typeface="Garamond" panose="02020404030301010803" pitchFamily="18" charset="0"/>
              </a:rPr>
              <a:t>controversie</a:t>
            </a:r>
            <a:r>
              <a:rPr lang="it-IT" dirty="0">
                <a:solidFill>
                  <a:schemeClr val="bg1"/>
                </a:solidFill>
                <a:latin typeface="Garamond" panose="02020404030301010803" pitchFamily="18" charset="0"/>
              </a:rPr>
              <a:t> attinenti i poteri di accertamento.</a:t>
            </a:r>
          </a:p>
          <a:p>
            <a:pPr marL="457200" indent="-457200" algn="just">
              <a:buFont typeface="Arial" panose="020B0604020202020204" pitchFamily="34" charset="0"/>
              <a:buChar char="•"/>
            </a:pPr>
            <a:endParaRPr lang="it-IT" dirty="0">
              <a:solidFill>
                <a:schemeClr val="bg1"/>
              </a:solidFill>
              <a:latin typeface="Garamond" panose="02020404030301010803" pitchFamily="18" charset="0"/>
            </a:endParaRPr>
          </a:p>
          <a:p>
            <a:pPr marL="457200" indent="-457200" algn="just">
              <a:buFont typeface="Arial" panose="020B0604020202020204" pitchFamily="34" charset="0"/>
              <a:buChar char="•"/>
            </a:pPr>
            <a:r>
              <a:rPr lang="it-IT" b="1" u="sng" dirty="0">
                <a:solidFill>
                  <a:schemeClr val="bg1"/>
                </a:solidFill>
                <a:latin typeface="Garamond" panose="02020404030301010803" pitchFamily="18" charset="0"/>
              </a:rPr>
              <a:t>Periodo post-unitario</a:t>
            </a:r>
            <a:r>
              <a:rPr lang="it-IT" dirty="0">
                <a:solidFill>
                  <a:schemeClr val="bg1"/>
                </a:solidFill>
                <a:latin typeface="Garamond" panose="02020404030301010803" pitchFamily="18" charset="0"/>
              </a:rPr>
              <a:t>: con la </a:t>
            </a:r>
            <a:r>
              <a:rPr lang="it-IT" dirty="0">
                <a:solidFill>
                  <a:schemeClr val="accent6">
                    <a:lumMod val="75000"/>
                  </a:schemeClr>
                </a:solidFill>
                <a:latin typeface="Garamond" panose="02020404030301010803" pitchFamily="18" charset="0"/>
              </a:rPr>
              <a:t>L. n° 1830/1864 </a:t>
            </a:r>
            <a:r>
              <a:rPr lang="it-IT" dirty="0">
                <a:solidFill>
                  <a:srgbClr val="003399"/>
                </a:solidFill>
                <a:latin typeface="Garamond" panose="02020404030301010803" pitchFamily="18" charset="0"/>
              </a:rPr>
              <a:t>furono istituite le </a:t>
            </a:r>
            <a:r>
              <a:rPr lang="it-IT" i="1" dirty="0">
                <a:solidFill>
                  <a:srgbClr val="003399"/>
                </a:solidFill>
                <a:latin typeface="Garamond" panose="02020404030301010803" pitchFamily="18" charset="0"/>
              </a:rPr>
              <a:t>«Commissioni Tributarie»</a:t>
            </a:r>
            <a:r>
              <a:rPr lang="it-IT" dirty="0">
                <a:solidFill>
                  <a:srgbClr val="003399"/>
                </a:solidFill>
                <a:latin typeface="Garamond" panose="02020404030301010803" pitchFamily="18" charset="0"/>
              </a:rPr>
              <a:t> con funzioni marcatamente </a:t>
            </a:r>
            <a:r>
              <a:rPr lang="it-IT" b="1" u="sng" dirty="0">
                <a:solidFill>
                  <a:srgbClr val="003399"/>
                </a:solidFill>
                <a:latin typeface="Garamond" panose="02020404030301010803" pitchFamily="18" charset="0"/>
              </a:rPr>
              <a:t>amministrative</a:t>
            </a:r>
            <a:r>
              <a:rPr lang="it-IT" dirty="0">
                <a:solidFill>
                  <a:srgbClr val="003399"/>
                </a:solidFill>
                <a:latin typeface="Garamond" panose="02020404030301010803" pitchFamily="18" charset="0"/>
              </a:rPr>
              <a:t>. La successiva </a:t>
            </a:r>
            <a:r>
              <a:rPr lang="it-IT" dirty="0">
                <a:solidFill>
                  <a:srgbClr val="FF0000"/>
                </a:solidFill>
                <a:latin typeface="Garamond" panose="02020404030301010803" pitchFamily="18" charset="0"/>
              </a:rPr>
              <a:t>L. n° 2248/1865</a:t>
            </a:r>
            <a:r>
              <a:rPr lang="it-IT" dirty="0">
                <a:solidFill>
                  <a:srgbClr val="003399"/>
                </a:solidFill>
                <a:latin typeface="Garamond" panose="02020404030301010803" pitchFamily="18" charset="0"/>
              </a:rPr>
              <a:t> sancì l’attribuzione delle controversie tributarie al giudice ordinario condizionata al principio del </a:t>
            </a:r>
            <a:r>
              <a:rPr lang="it-IT" i="1" dirty="0">
                <a:solidFill>
                  <a:srgbClr val="003399"/>
                </a:solidFill>
                <a:latin typeface="Garamond" panose="02020404030301010803" pitchFamily="18" charset="0"/>
              </a:rPr>
              <a:t>solve et </a:t>
            </a:r>
            <a:r>
              <a:rPr lang="it-IT" i="1" dirty="0" err="1">
                <a:solidFill>
                  <a:srgbClr val="003399"/>
                </a:solidFill>
                <a:latin typeface="Garamond" panose="02020404030301010803" pitchFamily="18" charset="0"/>
              </a:rPr>
              <a:t>repete</a:t>
            </a:r>
            <a:r>
              <a:rPr lang="it-IT" i="1" dirty="0">
                <a:solidFill>
                  <a:srgbClr val="003399"/>
                </a:solidFill>
                <a:latin typeface="Garamond" panose="02020404030301010803" pitchFamily="18" charset="0"/>
              </a:rPr>
              <a:t>.</a:t>
            </a:r>
          </a:p>
          <a:p>
            <a:pPr marL="457200" indent="-457200" algn="just">
              <a:buFont typeface="Arial" panose="020B0604020202020204" pitchFamily="34" charset="0"/>
              <a:buChar char="•"/>
            </a:pPr>
            <a:endParaRPr lang="it-IT" i="1" dirty="0">
              <a:solidFill>
                <a:srgbClr val="003399"/>
              </a:solidFill>
              <a:latin typeface="Garamond" panose="02020404030301010803" pitchFamily="18" charset="0"/>
            </a:endParaRPr>
          </a:p>
          <a:p>
            <a:pPr marL="457200" indent="-457200" algn="just">
              <a:buFont typeface="Arial" panose="020B0604020202020204" pitchFamily="34" charset="0"/>
              <a:buChar char="•"/>
            </a:pPr>
            <a:r>
              <a:rPr lang="it-IT" dirty="0">
                <a:solidFill>
                  <a:srgbClr val="003399"/>
                </a:solidFill>
                <a:latin typeface="Garamond" panose="02020404030301010803" pitchFamily="18" charset="0"/>
              </a:rPr>
              <a:t>Negli anni ‘30 del </a:t>
            </a:r>
            <a:r>
              <a:rPr lang="it-IT" b="1" dirty="0">
                <a:solidFill>
                  <a:srgbClr val="003399"/>
                </a:solidFill>
                <a:latin typeface="Garamond" panose="02020404030301010803" pitchFamily="18" charset="0"/>
              </a:rPr>
              <a:t>XX secolo </a:t>
            </a:r>
            <a:r>
              <a:rPr lang="it-IT" dirty="0">
                <a:solidFill>
                  <a:srgbClr val="003399"/>
                </a:solidFill>
                <a:latin typeface="Garamond" panose="02020404030301010803" pitchFamily="18" charset="0"/>
              </a:rPr>
              <a:t>si giunse finalmente a mettere in evidenza la funzione giurisdizionale delle Commissioni, mutuando una serie di istituti del processo civile, tuttavia sul piano operativo ed organizzativo esse però rimanevano legate all’Amministrazione.</a:t>
            </a:r>
            <a:endParaRPr lang="it-IT" dirty="0"/>
          </a:p>
        </p:txBody>
      </p:sp>
    </p:spTree>
    <p:extLst>
      <p:ext uri="{BB962C8B-B14F-4D97-AF65-F5344CB8AC3E}">
        <p14:creationId xmlns:p14="http://schemas.microsoft.com/office/powerpoint/2010/main" val="2683405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12787"/>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714247" y="1908990"/>
            <a:ext cx="11030077" cy="2800767"/>
          </a:xfrm>
          <a:prstGeom prst="rect">
            <a:avLst/>
          </a:prstGeom>
          <a:noFill/>
        </p:spPr>
        <p:txBody>
          <a:bodyPr wrap="square" rtlCol="0">
            <a:spAutoFit/>
          </a:bodyPr>
          <a:lstStyle/>
          <a:p>
            <a:pPr algn="ctr"/>
            <a:r>
              <a:rPr lang="it-IT" sz="2800" b="1" dirty="0">
                <a:solidFill>
                  <a:srgbClr val="003399"/>
                </a:solidFill>
                <a:latin typeface="Garamond" panose="02020404030301010803" pitchFamily="18" charset="0"/>
              </a:rPr>
              <a:t>Documenti Allegati </a:t>
            </a:r>
            <a:endParaRPr lang="it-IT" sz="2800" b="1" dirty="0" smtClean="0">
              <a:solidFill>
                <a:srgbClr val="003399"/>
              </a:solidFill>
              <a:latin typeface="Garamond" panose="02020404030301010803" pitchFamily="18" charset="0"/>
            </a:endParaRPr>
          </a:p>
          <a:p>
            <a:pPr algn="ctr"/>
            <a:r>
              <a:rPr lang="it-IT" sz="2400" b="1" dirty="0" smtClean="0">
                <a:solidFill>
                  <a:srgbClr val="6886C4"/>
                </a:solidFill>
                <a:latin typeface="Garamond" panose="02020404030301010803" pitchFamily="18" charset="0"/>
              </a:rPr>
              <a:t>Art</a:t>
            </a:r>
            <a:r>
              <a:rPr lang="it-IT" sz="2400" b="1" dirty="0">
                <a:solidFill>
                  <a:srgbClr val="6886C4"/>
                </a:solidFill>
                <a:latin typeface="Garamond" panose="02020404030301010803" pitchFamily="18" charset="0"/>
              </a:rPr>
              <a:t>. 3, c. 2, D. </a:t>
            </a:r>
            <a:r>
              <a:rPr lang="it-IT" sz="2400" b="1" dirty="0" err="1">
                <a:solidFill>
                  <a:srgbClr val="6886C4"/>
                </a:solidFill>
                <a:latin typeface="Garamond" panose="02020404030301010803" pitchFamily="18" charset="0"/>
              </a:rPr>
              <a:t>Lgs</a:t>
            </a:r>
            <a:r>
              <a:rPr lang="it-IT" sz="2400" b="1" dirty="0">
                <a:solidFill>
                  <a:srgbClr val="6886C4"/>
                </a:solidFill>
                <a:latin typeface="Garamond" panose="02020404030301010803" pitchFamily="18" charset="0"/>
              </a:rPr>
              <a:t>. </a:t>
            </a:r>
            <a:r>
              <a:rPr lang="it-IT" sz="2400" b="1" dirty="0" smtClean="0">
                <a:solidFill>
                  <a:srgbClr val="6886C4"/>
                </a:solidFill>
                <a:latin typeface="Garamond" panose="02020404030301010803" pitchFamily="18" charset="0"/>
              </a:rPr>
              <a:t>156/2015</a:t>
            </a:r>
            <a:endParaRPr lang="it-IT" sz="2400" b="1" dirty="0">
              <a:solidFill>
                <a:srgbClr val="6886C4"/>
              </a:solidFill>
              <a:latin typeface="Garamond" panose="02020404030301010803" pitchFamily="18" charset="0"/>
            </a:endParaRPr>
          </a:p>
          <a:p>
            <a:pPr algn="ctr"/>
            <a:endParaRPr lang="it-IT" sz="2400" b="1" dirty="0">
              <a:solidFill>
                <a:srgbClr val="6886C4"/>
              </a:solidFill>
              <a:latin typeface="Garamond" panose="02020404030301010803" pitchFamily="18" charset="0"/>
            </a:endParaRPr>
          </a:p>
          <a:p>
            <a:pPr algn="just"/>
            <a:r>
              <a:rPr lang="it-IT" sz="2000" dirty="0">
                <a:solidFill>
                  <a:srgbClr val="003399"/>
                </a:solidFill>
                <a:latin typeface="Garamond" panose="02020404030301010803" pitchFamily="18" charset="0"/>
              </a:rPr>
              <a:t>Ad ogni istanza deve essere allegata </a:t>
            </a:r>
            <a:r>
              <a:rPr lang="it-IT" sz="2000" dirty="0">
                <a:solidFill>
                  <a:srgbClr val="FF0000"/>
                </a:solidFill>
                <a:latin typeface="Garamond" panose="02020404030301010803" pitchFamily="18" charset="0"/>
              </a:rPr>
              <a:t>ogni utile documentazione</a:t>
            </a:r>
            <a:r>
              <a:rPr lang="it-IT" sz="2000" dirty="0">
                <a:solidFill>
                  <a:srgbClr val="003399"/>
                </a:solidFill>
                <a:latin typeface="Garamond" panose="02020404030301010803" pitchFamily="18" charset="0"/>
              </a:rPr>
              <a:t>, rilevante ai fini del parere, che non sia già in possesso dell’Amministrazione procedente o della P.A. in generale. </a:t>
            </a:r>
          </a:p>
          <a:p>
            <a:pPr algn="just"/>
            <a:endParaRPr lang="it-IT" sz="2000" dirty="0">
              <a:solidFill>
                <a:schemeClr val="bg2"/>
              </a:solidFill>
              <a:latin typeface="Garamond" panose="02020404030301010803" pitchFamily="18" charset="0"/>
            </a:endParaRPr>
          </a:p>
          <a:p>
            <a:pPr algn="just"/>
            <a:r>
              <a:rPr lang="it-IT" sz="2000" dirty="0">
                <a:solidFill>
                  <a:srgbClr val="003399"/>
                </a:solidFill>
                <a:latin typeface="Garamond" panose="02020404030301010803" pitchFamily="18" charset="0"/>
              </a:rPr>
              <a:t>Qualora per la risposta siano necessari </a:t>
            </a:r>
            <a:r>
              <a:rPr lang="it-IT" sz="2000" dirty="0">
                <a:solidFill>
                  <a:srgbClr val="FF0000"/>
                </a:solidFill>
                <a:latin typeface="Garamond" panose="02020404030301010803" pitchFamily="18" charset="0"/>
              </a:rPr>
              <a:t>accertamenti tecnici</a:t>
            </a:r>
            <a:r>
              <a:rPr lang="it-IT" sz="2000" dirty="0">
                <a:solidFill>
                  <a:schemeClr val="bg2"/>
                </a:solidFill>
                <a:latin typeface="Garamond" panose="02020404030301010803" pitchFamily="18" charset="0"/>
              </a:rPr>
              <a:t> </a:t>
            </a:r>
            <a:r>
              <a:rPr lang="it-IT" sz="2000" dirty="0">
                <a:solidFill>
                  <a:srgbClr val="003399"/>
                </a:solidFill>
                <a:latin typeface="Garamond" panose="02020404030301010803" pitchFamily="18" charset="0"/>
              </a:rPr>
              <a:t>che non possono essere eseguiti dall’Amministrazione procedente, dovranno essere allegati i</a:t>
            </a:r>
            <a:r>
              <a:rPr lang="it-IT" sz="2000" dirty="0">
                <a:solidFill>
                  <a:schemeClr val="bg2"/>
                </a:solidFill>
                <a:latin typeface="Garamond" panose="02020404030301010803" pitchFamily="18" charset="0"/>
              </a:rPr>
              <a:t> </a:t>
            </a:r>
            <a:r>
              <a:rPr lang="it-IT" sz="2000" dirty="0">
                <a:solidFill>
                  <a:srgbClr val="FF0000"/>
                </a:solidFill>
                <a:latin typeface="Garamond" panose="02020404030301010803" pitchFamily="18" charset="0"/>
              </a:rPr>
              <a:t>pareri rilasciati dai competenti Uffici</a:t>
            </a:r>
            <a:r>
              <a:rPr lang="it-IT" sz="2000" dirty="0">
                <a:solidFill>
                  <a:srgbClr val="003399"/>
                </a:solidFill>
                <a:latin typeface="Garamond" panose="02020404030301010803" pitchFamily="18" charset="0"/>
              </a:rPr>
              <a:t>.</a:t>
            </a:r>
          </a:p>
        </p:txBody>
      </p:sp>
    </p:spTree>
    <p:extLst>
      <p:ext uri="{BB962C8B-B14F-4D97-AF65-F5344CB8AC3E}">
        <p14:creationId xmlns:p14="http://schemas.microsoft.com/office/powerpoint/2010/main" val="1180998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12787"/>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714247" y="1908990"/>
            <a:ext cx="11030077" cy="2062103"/>
          </a:xfrm>
          <a:prstGeom prst="rect">
            <a:avLst/>
          </a:prstGeom>
          <a:noFill/>
        </p:spPr>
        <p:txBody>
          <a:bodyPr wrap="square" rtlCol="0">
            <a:spAutoFit/>
          </a:bodyPr>
          <a:lstStyle/>
          <a:p>
            <a:pPr algn="ctr"/>
            <a:r>
              <a:rPr lang="it-IT" sz="2800" b="1" dirty="0" smtClean="0">
                <a:solidFill>
                  <a:srgbClr val="6886C4"/>
                </a:solidFill>
                <a:latin typeface="Garamond" panose="02020404030301010803" pitchFamily="18" charset="0"/>
              </a:rPr>
              <a:t>Art</a:t>
            </a:r>
            <a:r>
              <a:rPr lang="it-IT" sz="2800" b="1" dirty="0">
                <a:solidFill>
                  <a:srgbClr val="6886C4"/>
                </a:solidFill>
                <a:latin typeface="Garamond" panose="02020404030301010803" pitchFamily="18" charset="0"/>
              </a:rPr>
              <a:t>. 3, c. 3, D. </a:t>
            </a:r>
            <a:r>
              <a:rPr lang="it-IT" sz="2800" b="1" dirty="0" err="1">
                <a:solidFill>
                  <a:srgbClr val="6886C4"/>
                </a:solidFill>
                <a:latin typeface="Garamond" panose="02020404030301010803" pitchFamily="18" charset="0"/>
              </a:rPr>
              <a:t>Lgs</a:t>
            </a:r>
            <a:r>
              <a:rPr lang="it-IT" sz="2800" b="1" dirty="0">
                <a:solidFill>
                  <a:srgbClr val="6886C4"/>
                </a:solidFill>
                <a:latin typeface="Garamond" panose="02020404030301010803" pitchFamily="18" charset="0"/>
              </a:rPr>
              <a:t>. </a:t>
            </a:r>
            <a:r>
              <a:rPr lang="it-IT" sz="2800" b="1" dirty="0" smtClean="0">
                <a:solidFill>
                  <a:srgbClr val="6886C4"/>
                </a:solidFill>
                <a:latin typeface="Garamond" panose="02020404030301010803" pitchFamily="18" charset="0"/>
              </a:rPr>
              <a:t>156/2015</a:t>
            </a:r>
            <a:endParaRPr lang="it-IT" sz="2800" b="1" dirty="0">
              <a:solidFill>
                <a:srgbClr val="6886C4"/>
              </a:solidFill>
              <a:latin typeface="Garamond" panose="02020404030301010803" pitchFamily="18" charset="0"/>
            </a:endParaRPr>
          </a:p>
          <a:p>
            <a:pPr algn="ctr"/>
            <a:endParaRPr lang="it-IT" sz="2800" b="1" dirty="0">
              <a:solidFill>
                <a:srgbClr val="6886C4"/>
              </a:solidFill>
              <a:latin typeface="Garamond" panose="02020404030301010803" pitchFamily="18" charset="0"/>
            </a:endParaRPr>
          </a:p>
          <a:p>
            <a:pPr algn="just"/>
            <a:r>
              <a:rPr lang="it-IT" sz="2400" dirty="0">
                <a:solidFill>
                  <a:srgbClr val="003399"/>
                </a:solidFill>
                <a:latin typeface="Garamond" panose="02020404030301010803" pitchFamily="18" charset="0"/>
              </a:rPr>
              <a:t>Se l’istanza è </a:t>
            </a:r>
            <a:r>
              <a:rPr lang="it-IT" sz="2400" b="1" dirty="0">
                <a:solidFill>
                  <a:srgbClr val="FF0000"/>
                </a:solidFill>
                <a:latin typeface="Garamond" panose="02020404030301010803" pitchFamily="18" charset="0"/>
              </a:rPr>
              <a:t>priva</a:t>
            </a:r>
            <a:r>
              <a:rPr lang="it-IT" sz="2400" dirty="0">
                <a:solidFill>
                  <a:schemeClr val="bg2"/>
                </a:solidFill>
                <a:latin typeface="Garamond" panose="02020404030301010803" pitchFamily="18" charset="0"/>
              </a:rPr>
              <a:t> </a:t>
            </a:r>
            <a:r>
              <a:rPr lang="it-IT" sz="2400" dirty="0">
                <a:solidFill>
                  <a:srgbClr val="003399"/>
                </a:solidFill>
                <a:latin typeface="Garamond" panose="02020404030301010803" pitchFamily="18" charset="0"/>
              </a:rPr>
              <a:t>degli elementi di cui alle lettere </a:t>
            </a:r>
            <a:r>
              <a:rPr lang="it-IT" sz="2400" b="1" dirty="0">
                <a:solidFill>
                  <a:srgbClr val="FF0000"/>
                </a:solidFill>
                <a:latin typeface="Garamond" panose="02020404030301010803" pitchFamily="18" charset="0"/>
              </a:rPr>
              <a:t>b</a:t>
            </a:r>
            <a:r>
              <a:rPr lang="it-IT" sz="2400" dirty="0">
                <a:solidFill>
                  <a:srgbClr val="003399"/>
                </a:solidFill>
                <a:latin typeface="Garamond" panose="02020404030301010803" pitchFamily="18" charset="0"/>
              </a:rPr>
              <a:t>,</a:t>
            </a:r>
            <a:r>
              <a:rPr lang="it-IT" sz="2400" dirty="0">
                <a:solidFill>
                  <a:schemeClr val="bg2"/>
                </a:solidFill>
                <a:latin typeface="Garamond" panose="02020404030301010803" pitchFamily="18" charset="0"/>
              </a:rPr>
              <a:t> </a:t>
            </a:r>
            <a:r>
              <a:rPr lang="it-IT" sz="2400" b="1" dirty="0">
                <a:solidFill>
                  <a:srgbClr val="FF0000"/>
                </a:solidFill>
                <a:latin typeface="Garamond" panose="02020404030301010803" pitchFamily="18" charset="0"/>
              </a:rPr>
              <a:t>d</a:t>
            </a:r>
            <a:r>
              <a:rPr lang="it-IT" sz="2400" dirty="0">
                <a:solidFill>
                  <a:srgbClr val="003399"/>
                </a:solidFill>
                <a:latin typeface="Garamond" panose="02020404030301010803" pitchFamily="18" charset="0"/>
              </a:rPr>
              <a:t>, </a:t>
            </a:r>
            <a:r>
              <a:rPr lang="it-IT" sz="2400" b="1" dirty="0">
                <a:solidFill>
                  <a:srgbClr val="FF0000"/>
                </a:solidFill>
                <a:latin typeface="Garamond" panose="02020404030301010803" pitchFamily="18" charset="0"/>
              </a:rPr>
              <a:t>e</a:t>
            </a:r>
            <a:r>
              <a:rPr lang="it-IT" sz="2400" dirty="0">
                <a:solidFill>
                  <a:srgbClr val="003399"/>
                </a:solidFill>
                <a:latin typeface="Garamond" panose="02020404030301010803" pitchFamily="18" charset="0"/>
              </a:rPr>
              <a:t>,</a:t>
            </a:r>
            <a:r>
              <a:rPr lang="it-IT" sz="2400" dirty="0">
                <a:solidFill>
                  <a:schemeClr val="bg2"/>
                </a:solidFill>
                <a:latin typeface="Garamond" panose="02020404030301010803" pitchFamily="18" charset="0"/>
              </a:rPr>
              <a:t> </a:t>
            </a:r>
            <a:r>
              <a:rPr lang="it-IT" sz="2400" b="1" dirty="0">
                <a:solidFill>
                  <a:srgbClr val="FF0000"/>
                </a:solidFill>
                <a:latin typeface="Garamond" panose="02020404030301010803" pitchFamily="18" charset="0"/>
              </a:rPr>
              <a:t>f</a:t>
            </a:r>
            <a:r>
              <a:rPr lang="it-IT" sz="2400" dirty="0">
                <a:solidFill>
                  <a:srgbClr val="003399"/>
                </a:solidFill>
                <a:latin typeface="Garamond" panose="02020404030301010803" pitchFamily="18" charset="0"/>
              </a:rPr>
              <a:t>,</a:t>
            </a:r>
            <a:r>
              <a:rPr lang="it-IT" sz="2400" dirty="0">
                <a:solidFill>
                  <a:schemeClr val="bg2"/>
                </a:solidFill>
                <a:latin typeface="Garamond" panose="02020404030301010803" pitchFamily="18" charset="0"/>
              </a:rPr>
              <a:t> </a:t>
            </a:r>
            <a:r>
              <a:rPr lang="it-IT" sz="2400" b="1" dirty="0">
                <a:solidFill>
                  <a:srgbClr val="FF0000"/>
                </a:solidFill>
                <a:latin typeface="Garamond" panose="02020404030301010803" pitchFamily="18" charset="0"/>
              </a:rPr>
              <a:t>g</a:t>
            </a:r>
            <a:r>
              <a:rPr lang="it-IT" sz="2400" dirty="0">
                <a:solidFill>
                  <a:schemeClr val="bg2"/>
                </a:solidFill>
                <a:latin typeface="Garamond" panose="02020404030301010803" pitchFamily="18" charset="0"/>
              </a:rPr>
              <a:t> </a:t>
            </a:r>
            <a:r>
              <a:rPr lang="it-IT" sz="2400" dirty="0">
                <a:solidFill>
                  <a:srgbClr val="003399"/>
                </a:solidFill>
                <a:latin typeface="Garamond" panose="02020404030301010803" pitchFamily="18" charset="0"/>
              </a:rPr>
              <a:t>del comma 1, l’Amministrazione invita ad</a:t>
            </a:r>
            <a:r>
              <a:rPr lang="it-IT" sz="2400" dirty="0">
                <a:solidFill>
                  <a:schemeClr val="bg2"/>
                </a:solidFill>
                <a:latin typeface="Garamond" panose="02020404030301010803" pitchFamily="18" charset="0"/>
              </a:rPr>
              <a:t> </a:t>
            </a:r>
            <a:r>
              <a:rPr lang="it-IT" sz="2400" dirty="0">
                <a:solidFill>
                  <a:srgbClr val="FF0000"/>
                </a:solidFill>
                <a:latin typeface="Garamond" panose="02020404030301010803" pitchFamily="18" charset="0"/>
              </a:rPr>
              <a:t>integrare</a:t>
            </a:r>
            <a:r>
              <a:rPr lang="it-IT" sz="2400" dirty="0">
                <a:solidFill>
                  <a:srgbClr val="003399"/>
                </a:solidFill>
                <a:latin typeface="Garamond" panose="02020404030301010803" pitchFamily="18" charset="0"/>
              </a:rPr>
              <a:t>, assegnando un termine di </a:t>
            </a:r>
            <a:r>
              <a:rPr lang="it-IT" sz="2400" b="1" dirty="0">
                <a:solidFill>
                  <a:srgbClr val="003399"/>
                </a:solidFill>
                <a:latin typeface="Garamond" panose="02020404030301010803" pitchFamily="18" charset="0"/>
              </a:rPr>
              <a:t>30 giorni</a:t>
            </a:r>
            <a:r>
              <a:rPr lang="it-IT" sz="2400" dirty="0">
                <a:solidFill>
                  <a:srgbClr val="003399"/>
                </a:solidFill>
                <a:latin typeface="Garamond" panose="02020404030301010803" pitchFamily="18" charset="0"/>
              </a:rPr>
              <a:t>. Scaduto tale termine, iniziano a</a:t>
            </a:r>
            <a:r>
              <a:rPr lang="it-IT" sz="2400" dirty="0">
                <a:solidFill>
                  <a:schemeClr val="bg2"/>
                </a:solidFill>
                <a:latin typeface="Garamond" panose="02020404030301010803" pitchFamily="18" charset="0"/>
              </a:rPr>
              <a:t> </a:t>
            </a:r>
            <a:r>
              <a:rPr lang="it-IT" sz="2400" dirty="0">
                <a:solidFill>
                  <a:srgbClr val="FF0000"/>
                </a:solidFill>
                <a:latin typeface="Garamond" panose="02020404030301010803" pitchFamily="18" charset="0"/>
              </a:rPr>
              <a:t>decorrere quelli utili per la risposta</a:t>
            </a:r>
            <a:r>
              <a:rPr lang="it-IT" sz="2400" dirty="0">
                <a:solidFill>
                  <a:srgbClr val="003399"/>
                </a:solidFill>
                <a:latin typeface="Garamond" panose="02020404030301010803" pitchFamily="18" charset="0"/>
              </a:rPr>
              <a:t>.</a:t>
            </a:r>
            <a:endParaRPr lang="it-IT" sz="2000" dirty="0">
              <a:solidFill>
                <a:srgbClr val="003399"/>
              </a:solidFill>
              <a:latin typeface="Garamond" panose="02020404030301010803" pitchFamily="18" charset="0"/>
            </a:endParaRPr>
          </a:p>
        </p:txBody>
      </p:sp>
    </p:spTree>
    <p:extLst>
      <p:ext uri="{BB962C8B-B14F-4D97-AF65-F5344CB8AC3E}">
        <p14:creationId xmlns:p14="http://schemas.microsoft.com/office/powerpoint/2010/main" val="3244740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12787"/>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3" name="CasellaDiTesto 2"/>
          <p:cNvSpPr txBox="1"/>
          <p:nvPr/>
        </p:nvSpPr>
        <p:spPr>
          <a:xfrm>
            <a:off x="647573" y="1514474"/>
            <a:ext cx="10934828" cy="3293209"/>
          </a:xfrm>
          <a:prstGeom prst="rect">
            <a:avLst/>
          </a:prstGeom>
          <a:noFill/>
        </p:spPr>
        <p:txBody>
          <a:bodyPr wrap="square" rtlCol="0">
            <a:spAutoFit/>
          </a:bodyPr>
          <a:lstStyle/>
          <a:p>
            <a:pPr algn="ctr"/>
            <a:r>
              <a:rPr lang="it-IT" sz="2800" b="1" dirty="0">
                <a:solidFill>
                  <a:srgbClr val="003399"/>
                </a:solidFill>
                <a:latin typeface="Garamond" panose="02020404030301010803" pitchFamily="18" charset="0"/>
              </a:rPr>
              <a:t>Istruttoria </a:t>
            </a:r>
            <a:endParaRPr lang="it-IT" sz="2800" b="1" dirty="0" smtClean="0">
              <a:solidFill>
                <a:srgbClr val="003399"/>
              </a:solidFill>
              <a:latin typeface="Garamond" panose="02020404030301010803" pitchFamily="18" charset="0"/>
            </a:endParaRPr>
          </a:p>
          <a:p>
            <a:pPr algn="ctr"/>
            <a:r>
              <a:rPr lang="it-IT" sz="2400" b="1" dirty="0" smtClean="0">
                <a:solidFill>
                  <a:srgbClr val="6886C4"/>
                </a:solidFill>
                <a:latin typeface="Garamond" panose="02020404030301010803" pitchFamily="18" charset="0"/>
              </a:rPr>
              <a:t>Art</a:t>
            </a:r>
            <a:r>
              <a:rPr lang="it-IT" sz="2400" b="1" dirty="0">
                <a:solidFill>
                  <a:srgbClr val="6886C4"/>
                </a:solidFill>
                <a:latin typeface="Garamond" panose="02020404030301010803" pitchFamily="18" charset="0"/>
              </a:rPr>
              <a:t>. 4 D. </a:t>
            </a:r>
            <a:r>
              <a:rPr lang="it-IT" sz="2400" b="1" dirty="0" err="1">
                <a:solidFill>
                  <a:srgbClr val="6886C4"/>
                </a:solidFill>
                <a:latin typeface="Garamond" panose="02020404030301010803" pitchFamily="18" charset="0"/>
              </a:rPr>
              <a:t>Lgs</a:t>
            </a:r>
            <a:r>
              <a:rPr lang="it-IT" sz="2400" b="1" dirty="0">
                <a:solidFill>
                  <a:srgbClr val="6886C4"/>
                </a:solidFill>
                <a:latin typeface="Garamond" panose="02020404030301010803" pitchFamily="18" charset="0"/>
              </a:rPr>
              <a:t>. </a:t>
            </a:r>
            <a:r>
              <a:rPr lang="it-IT" sz="2400" b="1" dirty="0" smtClean="0">
                <a:solidFill>
                  <a:srgbClr val="6886C4"/>
                </a:solidFill>
                <a:latin typeface="Garamond" panose="02020404030301010803" pitchFamily="18" charset="0"/>
              </a:rPr>
              <a:t>156/2015</a:t>
            </a:r>
          </a:p>
          <a:p>
            <a:pPr algn="ctr"/>
            <a:endParaRPr lang="it-IT" sz="3200" b="1" dirty="0">
              <a:solidFill>
                <a:srgbClr val="003399"/>
              </a:solidFill>
              <a:latin typeface="Garamond" panose="02020404030301010803" pitchFamily="18" charset="0"/>
            </a:endParaRPr>
          </a:p>
          <a:p>
            <a:pPr algn="just"/>
            <a:r>
              <a:rPr lang="it-IT" sz="2000" dirty="0">
                <a:solidFill>
                  <a:srgbClr val="003399"/>
                </a:solidFill>
                <a:latin typeface="Garamond" panose="02020404030301010803" pitchFamily="18" charset="0"/>
              </a:rPr>
              <a:t>Se la documentazione fornita è insufficiente per fornire una risposta esauriente, l’Amministrazione chiede che venga integrata. Dalla ricezione dei nuovi documenti l’A.F. ha tempo 60 gg. per rispondere all’interpello.</a:t>
            </a:r>
          </a:p>
          <a:p>
            <a:pPr algn="just"/>
            <a:endParaRPr lang="it-IT" sz="2000" dirty="0">
              <a:solidFill>
                <a:srgbClr val="003399"/>
              </a:solidFill>
              <a:latin typeface="Garamond" panose="02020404030301010803" pitchFamily="18" charset="0"/>
            </a:endParaRPr>
          </a:p>
          <a:p>
            <a:pPr algn="just"/>
            <a:r>
              <a:rPr lang="it-IT" sz="2000" dirty="0">
                <a:solidFill>
                  <a:srgbClr val="003399"/>
                </a:solidFill>
                <a:latin typeface="Garamond" panose="02020404030301010803" pitchFamily="18" charset="0"/>
              </a:rPr>
              <a:t>Qualora la documentazione integrativa non venga presentata entro un anno dalla richiesta, l’istanza si intende rinunciata, rimane la possibilità di presentarne un’altra purché ne ricorrano i presupposti.</a:t>
            </a:r>
          </a:p>
          <a:p>
            <a:pPr algn="ctr"/>
            <a:endParaRPr lang="it-IT" sz="2400" b="1" dirty="0" smtClean="0">
              <a:solidFill>
                <a:srgbClr val="6886C4"/>
              </a:solidFill>
              <a:latin typeface="Garamond" panose="02020404030301010803" pitchFamily="18" charset="0"/>
            </a:endParaRPr>
          </a:p>
        </p:txBody>
      </p:sp>
    </p:spTree>
    <p:extLst>
      <p:ext uri="{BB962C8B-B14F-4D97-AF65-F5344CB8AC3E}">
        <p14:creationId xmlns:p14="http://schemas.microsoft.com/office/powerpoint/2010/main" val="4104443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647572" y="6067404"/>
            <a:ext cx="8644320" cy="365125"/>
          </a:xfrm>
        </p:spPr>
        <p:txBody>
          <a:bodyPr/>
          <a:lstStyle>
            <a:lvl1pPr>
              <a:defRPr>
                <a:latin typeface="Helvetica LT Std Cond" panose="020B0506020202030204" pitchFamily="34" charset="0"/>
              </a:defRPr>
            </a:lvl1pPr>
          </a:lstStyle>
          <a:p>
            <a:endParaRPr lang="en-US" dirty="0" smtClean="0">
              <a:latin typeface="Garamond" panose="02020404030301010803" pitchFamily="18" charset="0"/>
            </a:endParaRPr>
          </a:p>
          <a:p>
            <a:endParaRPr lang="en-US" dirty="0">
              <a:latin typeface="Garamond" panose="02020404030301010803" pitchFamily="18" charset="0"/>
            </a:endParaRPr>
          </a:p>
          <a:p>
            <a:endParaRPr lang="en-US" dirty="0" smtClean="0">
              <a:latin typeface="Garamond" panose="02020404030301010803" pitchFamily="18" charset="0"/>
            </a:endParaRPr>
          </a:p>
          <a:p>
            <a:endParaRPr lang="en-US" dirty="0">
              <a:latin typeface="Garamond" panose="02020404030301010803" pitchFamily="18" charset="0"/>
            </a:endParaRPr>
          </a:p>
          <a:p>
            <a:endParaRPr lang="en-US" dirty="0" smtClean="0">
              <a:latin typeface="Garamond" panose="02020404030301010803" pitchFamily="18" charset="0"/>
            </a:endParaRPr>
          </a:p>
          <a:p>
            <a:r>
              <a:rPr lang="en-US" dirty="0" smtClean="0">
                <a:latin typeface="Garamond" panose="02020404030301010803" pitchFamily="18" charset="0"/>
              </a:rPr>
              <a:t>L’AGENZIA </a:t>
            </a:r>
            <a:r>
              <a:rPr lang="en-US" dirty="0">
                <a:latin typeface="Garamond" panose="02020404030301010803" pitchFamily="18" charset="0"/>
              </a:rPr>
              <a:t>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smtClean="0">
                <a:latin typeface="Garamond" panose="02020404030301010803" pitchFamily="18" charset="0"/>
              </a:rPr>
              <a:t>30/06/2021</a:t>
            </a:r>
            <a:endParaRPr lang="en-US" dirty="0">
              <a:latin typeface="Garamond" panose="02020404030301010803" pitchFamily="18" charset="0"/>
            </a:endParaRPr>
          </a:p>
        </p:txBody>
      </p:sp>
      <p:sp>
        <p:nvSpPr>
          <p:cNvPr id="3" name="CasellaDiTesto 2"/>
          <p:cNvSpPr txBox="1"/>
          <p:nvPr/>
        </p:nvSpPr>
        <p:spPr>
          <a:xfrm>
            <a:off x="647572" y="-1"/>
            <a:ext cx="10382378" cy="6432530"/>
          </a:xfrm>
          <a:prstGeom prst="rect">
            <a:avLst/>
          </a:prstGeom>
          <a:noFill/>
        </p:spPr>
        <p:txBody>
          <a:bodyPr wrap="square" rtlCol="0">
            <a:spAutoFit/>
          </a:bodyPr>
          <a:lstStyle/>
          <a:p>
            <a:pPr algn="ctr"/>
            <a:r>
              <a:rPr lang="it-IT" sz="2800" b="1" dirty="0">
                <a:solidFill>
                  <a:srgbClr val="003399"/>
                </a:solidFill>
                <a:latin typeface="Garamond" panose="02020404030301010803" pitchFamily="18" charset="0"/>
              </a:rPr>
              <a:t>Inammissibilità </a:t>
            </a:r>
            <a:r>
              <a:rPr lang="it-IT" sz="2800" b="1" dirty="0" smtClean="0">
                <a:solidFill>
                  <a:srgbClr val="003399"/>
                </a:solidFill>
                <a:latin typeface="Garamond" panose="02020404030301010803" pitchFamily="18" charset="0"/>
              </a:rPr>
              <a:t>dell’interpello</a:t>
            </a:r>
          </a:p>
          <a:p>
            <a:pPr algn="ctr"/>
            <a:r>
              <a:rPr lang="it-IT" sz="2200" b="1" dirty="0" smtClean="0">
                <a:solidFill>
                  <a:srgbClr val="6886C4"/>
                </a:solidFill>
                <a:latin typeface="Garamond" panose="02020404030301010803" pitchFamily="18" charset="0"/>
              </a:rPr>
              <a:t>Art</a:t>
            </a:r>
            <a:r>
              <a:rPr lang="it-IT" sz="2200" b="1" dirty="0">
                <a:solidFill>
                  <a:srgbClr val="6886C4"/>
                </a:solidFill>
                <a:latin typeface="Garamond" panose="02020404030301010803" pitchFamily="18" charset="0"/>
              </a:rPr>
              <a:t>. 5, D. </a:t>
            </a:r>
            <a:r>
              <a:rPr lang="it-IT" sz="2200" b="1" dirty="0" err="1">
                <a:solidFill>
                  <a:srgbClr val="6886C4"/>
                </a:solidFill>
                <a:latin typeface="Garamond" panose="02020404030301010803" pitchFamily="18" charset="0"/>
              </a:rPr>
              <a:t>Lgs</a:t>
            </a:r>
            <a:r>
              <a:rPr lang="it-IT" sz="2200" b="1" dirty="0">
                <a:solidFill>
                  <a:srgbClr val="6886C4"/>
                </a:solidFill>
                <a:latin typeface="Garamond" panose="02020404030301010803" pitchFamily="18" charset="0"/>
              </a:rPr>
              <a:t>. </a:t>
            </a:r>
            <a:r>
              <a:rPr lang="it-IT" sz="2200" b="1" dirty="0" smtClean="0">
                <a:solidFill>
                  <a:srgbClr val="6886C4"/>
                </a:solidFill>
                <a:latin typeface="Garamond" panose="02020404030301010803" pitchFamily="18" charset="0"/>
              </a:rPr>
              <a:t>156/2015</a:t>
            </a:r>
            <a:endParaRPr lang="it-IT" sz="2200" b="1" dirty="0">
              <a:solidFill>
                <a:srgbClr val="6886C4"/>
              </a:solidFill>
              <a:latin typeface="Garamond" panose="02020404030301010803" pitchFamily="18" charset="0"/>
            </a:endParaRPr>
          </a:p>
          <a:p>
            <a:pPr algn="just"/>
            <a:r>
              <a:rPr lang="it-IT" sz="2800" dirty="0">
                <a:solidFill>
                  <a:srgbClr val="003399"/>
                </a:solidFill>
                <a:latin typeface="Garamond" panose="02020404030301010803" pitchFamily="18" charset="0"/>
              </a:rPr>
              <a:t>	</a:t>
            </a:r>
            <a:r>
              <a:rPr lang="it-IT" dirty="0">
                <a:solidFill>
                  <a:srgbClr val="003399"/>
                </a:solidFill>
                <a:latin typeface="Garamond" panose="02020404030301010803" pitchFamily="18" charset="0"/>
              </a:rPr>
              <a:t>L’interpello è considerato</a:t>
            </a:r>
            <a:r>
              <a:rPr lang="it-IT" dirty="0">
                <a:solidFill>
                  <a:schemeClr val="bg2"/>
                </a:solidFill>
                <a:latin typeface="Garamond" panose="02020404030301010803" pitchFamily="18" charset="0"/>
              </a:rPr>
              <a:t> </a:t>
            </a:r>
            <a:r>
              <a:rPr lang="it-IT" b="1" dirty="0">
                <a:solidFill>
                  <a:srgbClr val="FF0000"/>
                </a:solidFill>
                <a:latin typeface="Garamond" panose="02020404030301010803" pitchFamily="18" charset="0"/>
              </a:rPr>
              <a:t>inammissibile</a:t>
            </a:r>
            <a:r>
              <a:rPr lang="it-IT" b="1" dirty="0">
                <a:solidFill>
                  <a:srgbClr val="C00000"/>
                </a:solidFill>
                <a:latin typeface="Garamond" panose="02020404030301010803" pitchFamily="18" charset="0"/>
              </a:rPr>
              <a:t> </a:t>
            </a:r>
            <a:r>
              <a:rPr lang="it-IT" dirty="0">
                <a:solidFill>
                  <a:srgbClr val="003399"/>
                </a:solidFill>
                <a:latin typeface="Garamond" panose="02020404030301010803" pitchFamily="18" charset="0"/>
              </a:rPr>
              <a:t>nelle seguenti ipotesi:</a:t>
            </a:r>
          </a:p>
          <a:p>
            <a:pPr algn="just"/>
            <a:endParaRPr lang="it-IT" dirty="0">
              <a:solidFill>
                <a:srgbClr val="003399"/>
              </a:solidFill>
              <a:latin typeface="Garamond" panose="02020404030301010803" pitchFamily="18" charset="0"/>
            </a:endParaRPr>
          </a:p>
          <a:p>
            <a:pPr marL="285750" indent="-285750" algn="just">
              <a:buFont typeface="Arial" panose="020B0604020202020204" pitchFamily="34" charset="0"/>
              <a:buChar char="•"/>
            </a:pPr>
            <a:r>
              <a:rPr lang="it-IT" dirty="0">
                <a:solidFill>
                  <a:srgbClr val="003399"/>
                </a:solidFill>
                <a:latin typeface="Garamond" panose="02020404030301010803" pitchFamily="18" charset="0"/>
              </a:rPr>
              <a:t>Carenza dell’indicazione dei dati del richiedente o genericità nella descrizione della fattispecie;</a:t>
            </a:r>
          </a:p>
          <a:p>
            <a:pPr algn="just"/>
            <a:endParaRPr lang="it-IT" dirty="0">
              <a:solidFill>
                <a:srgbClr val="003399"/>
              </a:solidFill>
              <a:latin typeface="Garamond" panose="02020404030301010803" pitchFamily="18" charset="0"/>
            </a:endParaRPr>
          </a:p>
          <a:p>
            <a:pPr marL="285750" indent="-285750" algn="just">
              <a:buFont typeface="Arial" panose="020B0604020202020204" pitchFamily="34" charset="0"/>
              <a:buChar char="•"/>
            </a:pPr>
            <a:r>
              <a:rPr lang="it-IT" dirty="0">
                <a:solidFill>
                  <a:srgbClr val="003399"/>
                </a:solidFill>
                <a:latin typeface="Garamond" panose="02020404030301010803" pitchFamily="18" charset="0"/>
              </a:rPr>
              <a:t>Non è presentato preventivamente rispetto alla fattispecie cui si intende applicare il relativo parere;</a:t>
            </a:r>
          </a:p>
          <a:p>
            <a:pPr algn="just"/>
            <a:endParaRPr lang="it-IT" dirty="0">
              <a:solidFill>
                <a:srgbClr val="003399"/>
              </a:solidFill>
              <a:latin typeface="Garamond" panose="02020404030301010803" pitchFamily="18" charset="0"/>
            </a:endParaRPr>
          </a:p>
          <a:p>
            <a:pPr marL="285750" indent="-285750" algn="just">
              <a:buFont typeface="Arial" panose="020B0604020202020204" pitchFamily="34" charset="0"/>
              <a:buChar char="•"/>
            </a:pPr>
            <a:r>
              <a:rPr lang="it-IT" dirty="0">
                <a:solidFill>
                  <a:srgbClr val="003399"/>
                </a:solidFill>
                <a:latin typeface="Garamond" panose="02020404030301010803" pitchFamily="18" charset="0"/>
              </a:rPr>
              <a:t>Non vi sia alcuna obiettiva condizione di incertezza;</a:t>
            </a:r>
          </a:p>
          <a:p>
            <a:pPr algn="just"/>
            <a:endParaRPr lang="it-IT" dirty="0">
              <a:solidFill>
                <a:srgbClr val="003399"/>
              </a:solidFill>
              <a:latin typeface="Garamond" panose="02020404030301010803" pitchFamily="18" charset="0"/>
            </a:endParaRPr>
          </a:p>
          <a:p>
            <a:pPr marL="285750" indent="-285750" algn="just">
              <a:buFont typeface="Arial" panose="020B0604020202020204" pitchFamily="34" charset="0"/>
              <a:buChar char="•"/>
            </a:pPr>
            <a:r>
              <a:rPr lang="it-IT" dirty="0">
                <a:solidFill>
                  <a:srgbClr val="003399"/>
                </a:solidFill>
                <a:latin typeface="Garamond" panose="02020404030301010803" pitchFamily="18" charset="0"/>
              </a:rPr>
              <a:t>Se esso riguardi una questione rispetto alla quale, il medesimo contribuente, ha già ottenuto un parere, a meno che non vengano indicati elementi di fatto o di diritto non menzionati nella situazione pregressa;</a:t>
            </a:r>
          </a:p>
          <a:p>
            <a:pPr algn="just"/>
            <a:endParaRPr lang="it-IT" dirty="0">
              <a:solidFill>
                <a:srgbClr val="003399"/>
              </a:solidFill>
              <a:latin typeface="Garamond" panose="02020404030301010803" pitchFamily="18" charset="0"/>
            </a:endParaRPr>
          </a:p>
          <a:p>
            <a:pPr marL="285750" indent="-285750" algn="just">
              <a:buFont typeface="Arial" panose="020B0604020202020204" pitchFamily="34" charset="0"/>
              <a:buChar char="•"/>
            </a:pPr>
            <a:r>
              <a:rPr lang="it-IT" dirty="0">
                <a:solidFill>
                  <a:srgbClr val="003399"/>
                </a:solidFill>
                <a:latin typeface="Garamond" panose="02020404030301010803" pitchFamily="18" charset="0"/>
              </a:rPr>
              <a:t>Verta sulle procedure contemplate nell’art. 31-ter del D.P.R. n° 600 del 1973, nell’art. 2 del D. </a:t>
            </a:r>
            <a:r>
              <a:rPr lang="it-IT" dirty="0" err="1">
                <a:solidFill>
                  <a:srgbClr val="003399"/>
                </a:solidFill>
                <a:latin typeface="Garamond" panose="02020404030301010803" pitchFamily="18" charset="0"/>
              </a:rPr>
              <a:t>Lgs</a:t>
            </a:r>
            <a:r>
              <a:rPr lang="it-IT" dirty="0">
                <a:solidFill>
                  <a:srgbClr val="003399"/>
                </a:solidFill>
                <a:latin typeface="Garamond" panose="02020404030301010803" pitchFamily="18" charset="0"/>
              </a:rPr>
              <a:t>. n° 147/2015 o nell’art. 6 del D. </a:t>
            </a:r>
            <a:r>
              <a:rPr lang="it-IT" dirty="0" err="1">
                <a:solidFill>
                  <a:srgbClr val="003399"/>
                </a:solidFill>
                <a:latin typeface="Garamond" panose="02020404030301010803" pitchFamily="18" charset="0"/>
              </a:rPr>
              <a:t>Lgs</a:t>
            </a:r>
            <a:r>
              <a:rPr lang="it-IT" dirty="0">
                <a:solidFill>
                  <a:srgbClr val="003399"/>
                </a:solidFill>
                <a:latin typeface="Garamond" panose="02020404030301010803" pitchFamily="18" charset="0"/>
              </a:rPr>
              <a:t>. n° 128 del 5Agosto 2015;</a:t>
            </a:r>
          </a:p>
          <a:p>
            <a:pPr algn="just"/>
            <a:endParaRPr lang="it-IT" dirty="0">
              <a:solidFill>
                <a:srgbClr val="003399"/>
              </a:solidFill>
              <a:latin typeface="Garamond" panose="02020404030301010803" pitchFamily="18" charset="0"/>
            </a:endParaRPr>
          </a:p>
          <a:p>
            <a:pPr marL="285750" indent="-285750" algn="just">
              <a:buFont typeface="Arial" panose="020B0604020202020204" pitchFamily="34" charset="0"/>
              <a:buChar char="•"/>
            </a:pPr>
            <a:r>
              <a:rPr lang="it-IT" dirty="0">
                <a:solidFill>
                  <a:srgbClr val="003399"/>
                </a:solidFill>
                <a:latin typeface="Garamond" panose="02020404030301010803" pitchFamily="18" charset="0"/>
              </a:rPr>
              <a:t>Se l’interpello stesso verte su materie nei cui riguardi sia stata già avviata un’attività di controllo di cui il contribuente sia già formalmente a conoscenza;</a:t>
            </a:r>
          </a:p>
          <a:p>
            <a:pPr algn="just"/>
            <a:endParaRPr lang="it-IT" dirty="0">
              <a:solidFill>
                <a:srgbClr val="003399"/>
              </a:solidFill>
              <a:latin typeface="Garamond" panose="02020404030301010803" pitchFamily="18" charset="0"/>
            </a:endParaRPr>
          </a:p>
          <a:p>
            <a:pPr marL="285750" indent="-285750" algn="just">
              <a:buFont typeface="Arial" panose="020B0604020202020204" pitchFamily="34" charset="0"/>
              <a:buChar char="•"/>
            </a:pPr>
            <a:r>
              <a:rPr lang="it-IT" dirty="0">
                <a:solidFill>
                  <a:srgbClr val="003399"/>
                </a:solidFill>
                <a:latin typeface="Garamond" panose="02020404030301010803" pitchFamily="18" charset="0"/>
              </a:rPr>
              <a:t>Mancata adesione, nei termini indicati, all’invito a presentare integrazioni circa i dati ritenuti carenti.</a:t>
            </a:r>
          </a:p>
          <a:p>
            <a:pPr marL="285750" indent="-285750" algn="just">
              <a:buFont typeface="Arial" panose="020B0604020202020204" pitchFamily="34" charset="0"/>
              <a:buChar char="•"/>
            </a:pPr>
            <a:endParaRPr lang="it-IT" sz="2800" b="1" dirty="0">
              <a:solidFill>
                <a:srgbClr val="003399"/>
              </a:solidFill>
            </a:endParaRPr>
          </a:p>
        </p:txBody>
      </p:sp>
    </p:spTree>
    <p:extLst>
      <p:ext uri="{BB962C8B-B14F-4D97-AF65-F5344CB8AC3E}">
        <p14:creationId xmlns:p14="http://schemas.microsoft.com/office/powerpoint/2010/main" val="1128139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12787"/>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28/04/2020</a:t>
            </a:r>
          </a:p>
        </p:txBody>
      </p:sp>
      <p:sp>
        <p:nvSpPr>
          <p:cNvPr id="3" name="CasellaDiTesto 2"/>
          <p:cNvSpPr txBox="1"/>
          <p:nvPr/>
        </p:nvSpPr>
        <p:spPr>
          <a:xfrm>
            <a:off x="647572" y="666750"/>
            <a:ext cx="10734804" cy="5324535"/>
          </a:xfrm>
          <a:prstGeom prst="rect">
            <a:avLst/>
          </a:prstGeom>
          <a:noFill/>
        </p:spPr>
        <p:txBody>
          <a:bodyPr wrap="square" rtlCol="0">
            <a:spAutoFit/>
          </a:bodyPr>
          <a:lstStyle/>
          <a:p>
            <a:pPr algn="ctr"/>
            <a:r>
              <a:rPr lang="it-IT" sz="2400" b="1" dirty="0">
                <a:solidFill>
                  <a:srgbClr val="003399"/>
                </a:solidFill>
                <a:latin typeface="Garamond" panose="02020404030301010803" pitchFamily="18" charset="0"/>
              </a:rPr>
              <a:t>Coordinamento con attività di accertamento e contenzioso</a:t>
            </a:r>
            <a:r>
              <a:rPr lang="it-IT" sz="2800" b="1" dirty="0">
                <a:solidFill>
                  <a:srgbClr val="003399"/>
                </a:solidFill>
                <a:latin typeface="Garamond" panose="02020404030301010803" pitchFamily="18" charset="0"/>
              </a:rPr>
              <a:t> </a:t>
            </a:r>
            <a:endParaRPr lang="it-IT" sz="2800" b="1" dirty="0" smtClean="0">
              <a:solidFill>
                <a:srgbClr val="003399"/>
              </a:solidFill>
              <a:latin typeface="Garamond" panose="02020404030301010803" pitchFamily="18" charset="0"/>
            </a:endParaRPr>
          </a:p>
          <a:p>
            <a:pPr algn="ctr"/>
            <a:r>
              <a:rPr lang="it-IT" sz="2400" b="1" dirty="0" smtClean="0">
                <a:solidFill>
                  <a:srgbClr val="6886C4"/>
                </a:solidFill>
                <a:latin typeface="Garamond" panose="02020404030301010803" pitchFamily="18" charset="0"/>
              </a:rPr>
              <a:t>Art</a:t>
            </a:r>
            <a:r>
              <a:rPr lang="it-IT" sz="2400" b="1" dirty="0">
                <a:solidFill>
                  <a:srgbClr val="6886C4"/>
                </a:solidFill>
                <a:latin typeface="Garamond" panose="02020404030301010803" pitchFamily="18" charset="0"/>
              </a:rPr>
              <a:t>. 6, D. </a:t>
            </a:r>
            <a:r>
              <a:rPr lang="it-IT" sz="2400" b="1" dirty="0" err="1">
                <a:solidFill>
                  <a:srgbClr val="6886C4"/>
                </a:solidFill>
                <a:latin typeface="Garamond" panose="02020404030301010803" pitchFamily="18" charset="0"/>
              </a:rPr>
              <a:t>Lgs</a:t>
            </a:r>
            <a:r>
              <a:rPr lang="it-IT" sz="2400" b="1" dirty="0">
                <a:solidFill>
                  <a:srgbClr val="6886C4"/>
                </a:solidFill>
                <a:latin typeface="Garamond" panose="02020404030301010803" pitchFamily="18" charset="0"/>
              </a:rPr>
              <a:t>. </a:t>
            </a:r>
            <a:r>
              <a:rPr lang="it-IT" sz="2400" b="1" dirty="0" smtClean="0">
                <a:solidFill>
                  <a:srgbClr val="6886C4"/>
                </a:solidFill>
                <a:latin typeface="Garamond" panose="02020404030301010803" pitchFamily="18" charset="0"/>
              </a:rPr>
              <a:t>156/2015</a:t>
            </a:r>
          </a:p>
          <a:p>
            <a:pPr algn="ctr"/>
            <a:endParaRPr lang="it-IT" sz="2800" b="1" dirty="0">
              <a:solidFill>
                <a:srgbClr val="FF0000"/>
              </a:solidFill>
              <a:latin typeface="Garamond" panose="02020404030301010803" pitchFamily="18" charset="0"/>
            </a:endParaRPr>
          </a:p>
          <a:p>
            <a:pPr algn="just"/>
            <a:r>
              <a:rPr lang="it-IT" sz="2000" dirty="0">
                <a:solidFill>
                  <a:srgbClr val="003399"/>
                </a:solidFill>
                <a:latin typeface="Garamond" panose="02020404030301010803" pitchFamily="18" charset="0"/>
              </a:rPr>
              <a:t>In base al comma 1 dell’art. in commento, le risposte fornite a seguito di Interpello </a:t>
            </a:r>
            <a:r>
              <a:rPr lang="it-IT" sz="2000" b="1" u="sng" dirty="0">
                <a:solidFill>
                  <a:srgbClr val="003399"/>
                </a:solidFill>
                <a:latin typeface="Garamond" panose="02020404030301010803" pitchFamily="18" charset="0"/>
              </a:rPr>
              <a:t>non sono impugnabili</a:t>
            </a:r>
            <a:r>
              <a:rPr lang="it-IT" sz="2000" dirty="0">
                <a:solidFill>
                  <a:srgbClr val="003399"/>
                </a:solidFill>
                <a:latin typeface="Garamond" panose="02020404030301010803" pitchFamily="18" charset="0"/>
              </a:rPr>
              <a:t>, salvo quelle relative all’ipotesi di cui al comma 2 dell’art. 11 (I. cosiddetto</a:t>
            </a:r>
            <a:r>
              <a:rPr lang="it-IT" sz="2000" dirty="0">
                <a:solidFill>
                  <a:schemeClr val="bg2"/>
                </a:solidFill>
                <a:latin typeface="Garamond" panose="02020404030301010803" pitchFamily="18" charset="0"/>
              </a:rPr>
              <a:t> </a:t>
            </a:r>
            <a:r>
              <a:rPr lang="it-IT" sz="2000" i="1" dirty="0" err="1">
                <a:solidFill>
                  <a:srgbClr val="FF0000"/>
                </a:solidFill>
                <a:latin typeface="Garamond" panose="02020404030301010803" pitchFamily="18" charset="0"/>
              </a:rPr>
              <a:t>disapplicativo</a:t>
            </a:r>
            <a:r>
              <a:rPr lang="it-IT" sz="2000" dirty="0">
                <a:solidFill>
                  <a:srgbClr val="003399"/>
                </a:solidFill>
                <a:latin typeface="Garamond" panose="02020404030301010803" pitchFamily="18" charset="0"/>
              </a:rPr>
              <a:t>).</a:t>
            </a:r>
          </a:p>
          <a:p>
            <a:pPr algn="just"/>
            <a:endParaRPr lang="it-IT" sz="2000" dirty="0">
              <a:solidFill>
                <a:schemeClr val="bg2"/>
              </a:solidFill>
              <a:latin typeface="Garamond" panose="02020404030301010803" pitchFamily="18" charset="0"/>
            </a:endParaRPr>
          </a:p>
          <a:p>
            <a:pPr algn="just"/>
            <a:r>
              <a:rPr lang="it-IT" sz="2000" dirty="0">
                <a:solidFill>
                  <a:srgbClr val="003399"/>
                </a:solidFill>
                <a:latin typeface="Garamond" panose="02020404030301010803" pitchFamily="18" charset="0"/>
              </a:rPr>
              <a:t>Qualora sia stata data risposta ad un interpello della specie sopra richiamata, senza che vi sia stato pregiudizio dell’azione accertatrice dell’A.F., l’atto di accertamento relativo a deduzioni, detrazioni, crediti </a:t>
            </a:r>
            <a:r>
              <a:rPr lang="it-IT" sz="2000" dirty="0" err="1">
                <a:solidFill>
                  <a:srgbClr val="003399"/>
                </a:solidFill>
                <a:latin typeface="Garamond" panose="02020404030301010803" pitchFamily="18" charset="0"/>
              </a:rPr>
              <a:t>etc</a:t>
            </a:r>
            <a:r>
              <a:rPr lang="it-IT" sz="2000" dirty="0">
                <a:solidFill>
                  <a:srgbClr val="003399"/>
                </a:solidFill>
                <a:latin typeface="Garamond" panose="02020404030301010803" pitchFamily="18" charset="0"/>
              </a:rPr>
              <a:t>, deve essere preceduto,</a:t>
            </a:r>
            <a:r>
              <a:rPr lang="it-IT" sz="2000" dirty="0">
                <a:solidFill>
                  <a:schemeClr val="bg2"/>
                </a:solidFill>
                <a:latin typeface="Garamond" panose="02020404030301010803" pitchFamily="18" charset="0"/>
              </a:rPr>
              <a:t> </a:t>
            </a:r>
            <a:r>
              <a:rPr lang="it-IT" sz="2000" u="sng" dirty="0">
                <a:solidFill>
                  <a:srgbClr val="FF0000"/>
                </a:solidFill>
                <a:latin typeface="Garamond" panose="02020404030301010803" pitchFamily="18" charset="0"/>
              </a:rPr>
              <a:t>a pena di nullità</a:t>
            </a:r>
            <a:r>
              <a:rPr lang="it-IT" sz="2000" dirty="0">
                <a:solidFill>
                  <a:srgbClr val="003399"/>
                </a:solidFill>
                <a:latin typeface="Garamond" panose="02020404030301010803" pitchFamily="18" charset="0"/>
              </a:rPr>
              <a:t>, da una richiesta di chiarimenti, notificata ex art. 60 D.P.R. 600/73, riconoscendo un </a:t>
            </a:r>
            <a:r>
              <a:rPr lang="it-IT" sz="2000" dirty="0">
                <a:solidFill>
                  <a:srgbClr val="FF0000"/>
                </a:solidFill>
                <a:latin typeface="Garamond" panose="02020404030301010803" pitchFamily="18" charset="0"/>
              </a:rPr>
              <a:t>termine di 60 gg. </a:t>
            </a:r>
            <a:r>
              <a:rPr lang="it-IT" sz="2000" dirty="0">
                <a:solidFill>
                  <a:srgbClr val="003399"/>
                </a:solidFill>
                <a:latin typeface="Garamond" panose="02020404030301010803" pitchFamily="18" charset="0"/>
              </a:rPr>
              <a:t>per adempiere. </a:t>
            </a:r>
          </a:p>
          <a:p>
            <a:pPr algn="just"/>
            <a:endParaRPr lang="it-IT" sz="2000" dirty="0">
              <a:solidFill>
                <a:schemeClr val="bg2"/>
              </a:solidFill>
              <a:latin typeface="Garamond" panose="02020404030301010803" pitchFamily="18" charset="0"/>
            </a:endParaRPr>
          </a:p>
          <a:p>
            <a:pPr algn="just"/>
            <a:r>
              <a:rPr lang="it-IT" sz="2000" dirty="0">
                <a:solidFill>
                  <a:srgbClr val="003399"/>
                </a:solidFill>
                <a:latin typeface="Garamond" panose="02020404030301010803" pitchFamily="18" charset="0"/>
              </a:rPr>
              <a:t>Tale richiesta, inoltre, deve essere notificata </a:t>
            </a:r>
            <a:r>
              <a:rPr lang="it-IT" sz="2000" dirty="0">
                <a:solidFill>
                  <a:srgbClr val="FF0000"/>
                </a:solidFill>
                <a:latin typeface="Garamond" panose="02020404030301010803" pitchFamily="18" charset="0"/>
              </a:rPr>
              <a:t>prima che scadano i termini di decadenza per la notificazione dell’atto impositivo</a:t>
            </a:r>
            <a:r>
              <a:rPr lang="it-IT" sz="2000" dirty="0">
                <a:solidFill>
                  <a:srgbClr val="003399"/>
                </a:solidFill>
                <a:latin typeface="Garamond" panose="02020404030301010803" pitchFamily="18" charset="0"/>
              </a:rPr>
              <a:t>. Dal momento in cui sono ricevuti i chiarimenti, al verificarsi della decadenza dal potere impositivo, </a:t>
            </a:r>
            <a:r>
              <a:rPr lang="it-IT" sz="2000" dirty="0">
                <a:solidFill>
                  <a:srgbClr val="FF0000"/>
                </a:solidFill>
                <a:latin typeface="Garamond" panose="02020404030301010803" pitchFamily="18" charset="0"/>
              </a:rPr>
              <a:t>devono decorrere ulteriori 60 gg</a:t>
            </a:r>
            <a:r>
              <a:rPr lang="it-IT" sz="2000" dirty="0">
                <a:solidFill>
                  <a:srgbClr val="003399"/>
                </a:solidFill>
                <a:latin typeface="Garamond" panose="02020404030301010803" pitchFamily="18" charset="0"/>
              </a:rPr>
              <a:t>.(es.); in mancanza, il termine di decadenza è prorogato fino a concorrenza di tale termine. </a:t>
            </a:r>
            <a:r>
              <a:rPr lang="it-IT" sz="2000" dirty="0">
                <a:solidFill>
                  <a:srgbClr val="FF0000"/>
                </a:solidFill>
                <a:latin typeface="Garamond" panose="02020404030301010803" pitchFamily="18" charset="0"/>
              </a:rPr>
              <a:t>A pena di nullità</a:t>
            </a:r>
            <a:r>
              <a:rPr lang="it-IT" sz="2000" dirty="0">
                <a:solidFill>
                  <a:srgbClr val="003399"/>
                </a:solidFill>
                <a:latin typeface="Garamond" panose="02020404030301010803" pitchFamily="18" charset="0"/>
              </a:rPr>
              <a:t>, l’atto impositivo è</a:t>
            </a:r>
            <a:r>
              <a:rPr lang="it-IT" sz="2000" dirty="0">
                <a:solidFill>
                  <a:schemeClr val="bg2"/>
                </a:solidFill>
                <a:latin typeface="Garamond" panose="02020404030301010803" pitchFamily="18" charset="0"/>
              </a:rPr>
              <a:t> </a:t>
            </a:r>
            <a:r>
              <a:rPr lang="it-IT" sz="2000" dirty="0">
                <a:solidFill>
                  <a:srgbClr val="FF0000"/>
                </a:solidFill>
                <a:latin typeface="Garamond" panose="02020404030301010803" pitchFamily="18" charset="0"/>
              </a:rPr>
              <a:t>motivato anche in ragione dei chiarimenti forniti </a:t>
            </a:r>
            <a:r>
              <a:rPr lang="it-IT" sz="2000" dirty="0">
                <a:solidFill>
                  <a:srgbClr val="003399"/>
                </a:solidFill>
                <a:latin typeface="Garamond" panose="02020404030301010803" pitchFamily="18" charset="0"/>
              </a:rPr>
              <a:t>dal contribuente. </a:t>
            </a:r>
          </a:p>
        </p:txBody>
      </p:sp>
    </p:spTree>
    <p:extLst>
      <p:ext uri="{BB962C8B-B14F-4D97-AF65-F5344CB8AC3E}">
        <p14:creationId xmlns:p14="http://schemas.microsoft.com/office/powerpoint/2010/main" val="3861536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314450" y="566056"/>
            <a:ext cx="8267700" cy="523220"/>
          </a:xfrm>
          <a:prstGeom prst="rect">
            <a:avLst/>
          </a:prstGeom>
          <a:noFill/>
        </p:spPr>
        <p:txBody>
          <a:bodyPr wrap="square" rtlCol="0">
            <a:spAutoFit/>
          </a:bodyPr>
          <a:lstStyle/>
          <a:p>
            <a:pPr lvl="0" algn="ctr"/>
            <a:r>
              <a:rPr lang="it-IT" sz="2800" b="1" dirty="0">
                <a:solidFill>
                  <a:srgbClr val="636363">
                    <a:lumMod val="50000"/>
                  </a:srgbClr>
                </a:solidFill>
                <a:latin typeface="Garamond" panose="02020404030301010803" pitchFamily="18" charset="0"/>
              </a:rPr>
              <a:t>Evoluzione storica del sistema di Giustizia Tributaria</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709483" y="2359887"/>
            <a:ext cx="8625017" cy="1754326"/>
          </a:xfrm>
          <a:prstGeom prst="rect">
            <a:avLst/>
          </a:prstGeom>
        </p:spPr>
        <p:txBody>
          <a:bodyPr wrap="square">
            <a:spAutoFit/>
          </a:bodyPr>
          <a:lstStyle/>
          <a:p>
            <a:pPr marL="457200" indent="-457200" algn="just">
              <a:buFont typeface="Arial" panose="020B0604020202020204" pitchFamily="34" charset="0"/>
              <a:buChar char="•"/>
            </a:pPr>
            <a:r>
              <a:rPr lang="it-IT" dirty="0">
                <a:solidFill>
                  <a:srgbClr val="003399"/>
                </a:solidFill>
                <a:latin typeface="Garamond" panose="02020404030301010803" pitchFamily="18" charset="0"/>
              </a:rPr>
              <a:t>Un punto di svolta si ebbe con il </a:t>
            </a:r>
            <a:r>
              <a:rPr lang="it-IT" b="1" dirty="0">
                <a:solidFill>
                  <a:srgbClr val="FF0000"/>
                </a:solidFill>
                <a:latin typeface="Garamond" panose="02020404030301010803" pitchFamily="18" charset="0"/>
              </a:rPr>
              <a:t>D.P.R. 636 del 1972</a:t>
            </a:r>
            <a:r>
              <a:rPr lang="it-IT" b="1" dirty="0">
                <a:solidFill>
                  <a:srgbClr val="003399"/>
                </a:solidFill>
                <a:latin typeface="Garamond" panose="02020404030301010803" pitchFamily="18" charset="0"/>
              </a:rPr>
              <a:t>. </a:t>
            </a:r>
            <a:r>
              <a:rPr lang="it-IT" dirty="0">
                <a:solidFill>
                  <a:srgbClr val="003399"/>
                </a:solidFill>
                <a:latin typeface="Garamond" panose="02020404030301010803" pitchFamily="18" charset="0"/>
              </a:rPr>
              <a:t>Si afferma definitivamente la </a:t>
            </a:r>
            <a:r>
              <a:rPr lang="it-IT" i="1" dirty="0">
                <a:solidFill>
                  <a:srgbClr val="003399"/>
                </a:solidFill>
                <a:latin typeface="Garamond" panose="02020404030301010803" pitchFamily="18" charset="0"/>
              </a:rPr>
              <a:t>conformità costituzionale </a:t>
            </a:r>
            <a:r>
              <a:rPr lang="it-IT" dirty="0">
                <a:solidFill>
                  <a:srgbClr val="003399"/>
                </a:solidFill>
                <a:latin typeface="Garamond" panose="02020404030301010803" pitchFamily="18" charset="0"/>
              </a:rPr>
              <a:t>di tali organi (in relazione all’art. 102). Dapprima attribuendo loro natura amministrativa, in un secondo tempo affermando che esse non fossero in contrasto con la Carta in quanto create anteriormente alla sua entrata in vigore. Con questa seconda pronuncia si sancisce anche la natura </a:t>
            </a:r>
            <a:r>
              <a:rPr lang="it-IT" b="1" i="1" dirty="0">
                <a:solidFill>
                  <a:srgbClr val="003399"/>
                </a:solidFill>
                <a:latin typeface="Garamond" panose="02020404030301010803" pitchFamily="18" charset="0"/>
              </a:rPr>
              <a:t>giurisdizionale</a:t>
            </a:r>
            <a:r>
              <a:rPr lang="it-IT" b="1" dirty="0">
                <a:solidFill>
                  <a:srgbClr val="003399"/>
                </a:solidFill>
                <a:latin typeface="Garamond" panose="02020404030301010803" pitchFamily="18" charset="0"/>
              </a:rPr>
              <a:t> </a:t>
            </a:r>
            <a:r>
              <a:rPr lang="it-IT" dirty="0">
                <a:solidFill>
                  <a:srgbClr val="003399"/>
                </a:solidFill>
                <a:latin typeface="Garamond" panose="02020404030301010803" pitchFamily="18" charset="0"/>
              </a:rPr>
              <a:t>delle Commissioni Tributarie.</a:t>
            </a:r>
            <a:endParaRPr lang="it-IT" dirty="0"/>
          </a:p>
        </p:txBody>
      </p:sp>
    </p:spTree>
    <p:extLst>
      <p:ext uri="{BB962C8B-B14F-4D97-AF65-F5344CB8AC3E}">
        <p14:creationId xmlns:p14="http://schemas.microsoft.com/office/powerpoint/2010/main" val="3053672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314450" y="566056"/>
            <a:ext cx="8267700" cy="523220"/>
          </a:xfrm>
          <a:prstGeom prst="rect">
            <a:avLst/>
          </a:prstGeom>
          <a:noFill/>
        </p:spPr>
        <p:txBody>
          <a:bodyPr wrap="square" rtlCol="0">
            <a:spAutoFit/>
          </a:bodyPr>
          <a:lstStyle/>
          <a:p>
            <a:pPr lvl="0" algn="ctr"/>
            <a:r>
              <a:rPr lang="it-IT" sz="2800" b="1" dirty="0">
                <a:solidFill>
                  <a:srgbClr val="636363">
                    <a:lumMod val="50000"/>
                  </a:srgbClr>
                </a:solidFill>
                <a:latin typeface="Garamond" panose="02020404030301010803" pitchFamily="18" charset="0"/>
              </a:rPr>
              <a:t>Evoluzione storica del sistema di Giustizia Tributaria</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1442908" y="2319471"/>
            <a:ext cx="8139242" cy="1323439"/>
          </a:xfrm>
          <a:prstGeom prst="rect">
            <a:avLst/>
          </a:prstGeom>
        </p:spPr>
        <p:txBody>
          <a:bodyPr wrap="square">
            <a:spAutoFit/>
          </a:bodyPr>
          <a:lstStyle/>
          <a:p>
            <a:pPr lvl="0" algn="just"/>
            <a:r>
              <a:rPr lang="it-IT" sz="2000" dirty="0">
                <a:solidFill>
                  <a:srgbClr val="003399"/>
                </a:solidFill>
                <a:latin typeface="Garamond" panose="02020404030301010803" pitchFamily="18" charset="0"/>
              </a:rPr>
              <a:t>Gli organi creati negli anni settanta hanno una limitatissima competenza per </a:t>
            </a:r>
            <a:r>
              <a:rPr lang="it-IT" sz="2000" b="1" dirty="0">
                <a:solidFill>
                  <a:srgbClr val="FF0000"/>
                </a:solidFill>
                <a:latin typeface="Garamond" panose="02020404030301010803" pitchFamily="18" charset="0"/>
              </a:rPr>
              <a:t>materia</a:t>
            </a:r>
            <a:r>
              <a:rPr lang="it-IT" sz="2000" dirty="0">
                <a:solidFill>
                  <a:srgbClr val="003399"/>
                </a:solidFill>
                <a:latin typeface="Garamond" panose="02020404030301010803" pitchFamily="18" charset="0"/>
              </a:rPr>
              <a:t> (II. DD., Registro, IVA e poco altro). La peculiarità erano i 4 gradi del giudizio tributario: - </a:t>
            </a:r>
            <a:r>
              <a:rPr lang="it-IT" sz="2000" i="1" dirty="0">
                <a:solidFill>
                  <a:srgbClr val="003399"/>
                </a:solidFill>
                <a:latin typeface="Garamond" panose="02020404030301010803" pitchFamily="18" charset="0"/>
              </a:rPr>
              <a:t>Comm. 1° grado</a:t>
            </a:r>
            <a:r>
              <a:rPr lang="it-IT" sz="2000" dirty="0">
                <a:solidFill>
                  <a:srgbClr val="003399"/>
                </a:solidFill>
                <a:latin typeface="Garamond" panose="02020404030301010803" pitchFamily="18" charset="0"/>
              </a:rPr>
              <a:t>; - </a:t>
            </a:r>
            <a:r>
              <a:rPr lang="it-IT" sz="2000" i="1" dirty="0">
                <a:solidFill>
                  <a:srgbClr val="003399"/>
                </a:solidFill>
                <a:latin typeface="Garamond" panose="02020404030301010803" pitchFamily="18" charset="0"/>
              </a:rPr>
              <a:t>Comm. 2° grado</a:t>
            </a:r>
            <a:r>
              <a:rPr lang="it-IT" sz="2000" dirty="0">
                <a:solidFill>
                  <a:srgbClr val="003399"/>
                </a:solidFill>
                <a:latin typeface="Garamond" panose="02020404030301010803" pitchFamily="18" charset="0"/>
              </a:rPr>
              <a:t>; - </a:t>
            </a:r>
            <a:r>
              <a:rPr lang="it-IT" sz="2000" i="1" dirty="0">
                <a:solidFill>
                  <a:srgbClr val="003399"/>
                </a:solidFill>
                <a:latin typeface="Garamond" panose="02020404030301010803" pitchFamily="18" charset="0"/>
              </a:rPr>
              <a:t>Comm. Centrale o in alternativa Corte d’Appello</a:t>
            </a:r>
            <a:r>
              <a:rPr lang="it-IT" sz="2000" dirty="0">
                <a:solidFill>
                  <a:srgbClr val="003399"/>
                </a:solidFill>
                <a:latin typeface="Garamond" panose="02020404030301010803" pitchFamily="18" charset="0"/>
              </a:rPr>
              <a:t>; - </a:t>
            </a:r>
            <a:r>
              <a:rPr lang="it-IT" sz="2000" i="1" dirty="0">
                <a:solidFill>
                  <a:srgbClr val="003399"/>
                </a:solidFill>
                <a:latin typeface="Garamond" panose="02020404030301010803" pitchFamily="18" charset="0"/>
              </a:rPr>
              <a:t>Cassazione</a:t>
            </a:r>
            <a:r>
              <a:rPr lang="it-IT" sz="2000" dirty="0">
                <a:solidFill>
                  <a:srgbClr val="003399"/>
                </a:solidFill>
                <a:latin typeface="Garamond" panose="02020404030301010803" pitchFamily="18" charset="0"/>
              </a:rPr>
              <a:t>.</a:t>
            </a:r>
          </a:p>
        </p:txBody>
      </p:sp>
    </p:spTree>
    <p:extLst>
      <p:ext uri="{BB962C8B-B14F-4D97-AF65-F5344CB8AC3E}">
        <p14:creationId xmlns:p14="http://schemas.microsoft.com/office/powerpoint/2010/main" val="1196494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314450" y="566056"/>
            <a:ext cx="8267700" cy="523220"/>
          </a:xfrm>
          <a:prstGeom prst="rect">
            <a:avLst/>
          </a:prstGeom>
          <a:noFill/>
        </p:spPr>
        <p:txBody>
          <a:bodyPr wrap="square" rtlCol="0">
            <a:spAutoFit/>
          </a:bodyPr>
          <a:lstStyle/>
          <a:p>
            <a:pPr lvl="0" algn="ctr"/>
            <a:r>
              <a:rPr lang="it-IT" sz="2800" b="1" dirty="0">
                <a:solidFill>
                  <a:srgbClr val="636363">
                    <a:lumMod val="50000"/>
                  </a:srgbClr>
                </a:solidFill>
                <a:latin typeface="Garamond" panose="02020404030301010803" pitchFamily="18" charset="0"/>
              </a:rPr>
              <a:t>Evoluzione storica del sistema di Giustizia Tributaria</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1442908" y="2319471"/>
            <a:ext cx="8139242" cy="1631216"/>
          </a:xfrm>
          <a:prstGeom prst="rect">
            <a:avLst/>
          </a:prstGeom>
        </p:spPr>
        <p:txBody>
          <a:bodyPr wrap="square">
            <a:spAutoFit/>
          </a:bodyPr>
          <a:lstStyle/>
          <a:p>
            <a:pPr lvl="0" algn="just"/>
            <a:r>
              <a:rPr lang="it-IT" sz="2000" b="1" u="sng" dirty="0">
                <a:solidFill>
                  <a:srgbClr val="FF0000"/>
                </a:solidFill>
                <a:latin typeface="Garamond" panose="02020404030301010803" pitchFamily="18" charset="0"/>
              </a:rPr>
              <a:t>Decreti Legislativi n° 545 e 546 del 1992</a:t>
            </a:r>
            <a:r>
              <a:rPr lang="it-IT" sz="2000" dirty="0">
                <a:solidFill>
                  <a:srgbClr val="003399"/>
                </a:solidFill>
                <a:latin typeface="Garamond" panose="02020404030301010803" pitchFamily="18" charset="0"/>
              </a:rPr>
              <a:t>: Sono i provvedimenti con i quali si delinea il processo tributario così come oggi lo conosciamo. Il primo di questi provvedimenti disciplina gli aspetti organizzativi e di Ordinamento della giurisdizione tributaria, il secondo costituisce, in un certo senso, il Codice di Rito del processo tributario.</a:t>
            </a:r>
          </a:p>
        </p:txBody>
      </p:sp>
    </p:spTree>
    <p:extLst>
      <p:ext uri="{BB962C8B-B14F-4D97-AF65-F5344CB8AC3E}">
        <p14:creationId xmlns:p14="http://schemas.microsoft.com/office/powerpoint/2010/main" val="1881826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314450" y="566056"/>
            <a:ext cx="8267700" cy="523220"/>
          </a:xfrm>
          <a:prstGeom prst="rect">
            <a:avLst/>
          </a:prstGeom>
          <a:noFill/>
        </p:spPr>
        <p:txBody>
          <a:bodyPr wrap="square" rtlCol="0">
            <a:spAutoFit/>
          </a:bodyPr>
          <a:lstStyle/>
          <a:p>
            <a:pPr lvl="0" algn="ctr"/>
            <a:r>
              <a:rPr lang="it-IT" sz="2800" b="1" dirty="0">
                <a:solidFill>
                  <a:srgbClr val="636363">
                    <a:lumMod val="50000"/>
                  </a:srgbClr>
                </a:solidFill>
                <a:latin typeface="Garamond" panose="02020404030301010803" pitchFamily="18" charset="0"/>
              </a:rPr>
              <a:t>Evoluzione storica del sistema di Giustizia Tributaria</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1442908" y="2319471"/>
            <a:ext cx="8139242" cy="1631216"/>
          </a:xfrm>
          <a:prstGeom prst="rect">
            <a:avLst/>
          </a:prstGeom>
        </p:spPr>
        <p:txBody>
          <a:bodyPr wrap="square">
            <a:spAutoFit/>
          </a:bodyPr>
          <a:lstStyle/>
          <a:p>
            <a:pPr lvl="0" algn="just"/>
            <a:r>
              <a:rPr lang="it-IT" sz="2000" dirty="0">
                <a:solidFill>
                  <a:srgbClr val="003399"/>
                </a:solidFill>
                <a:latin typeface="Garamond" panose="02020404030301010803" pitchFamily="18" charset="0"/>
              </a:rPr>
              <a:t>Le principali novità sono rappresentate dal nome: C.T. </a:t>
            </a:r>
            <a:r>
              <a:rPr lang="it-IT" sz="2000" b="1" dirty="0">
                <a:solidFill>
                  <a:srgbClr val="003399"/>
                </a:solidFill>
                <a:latin typeface="Garamond" panose="02020404030301010803" pitchFamily="18" charset="0"/>
              </a:rPr>
              <a:t>Provinciale</a:t>
            </a:r>
            <a:r>
              <a:rPr lang="it-IT" sz="2000" dirty="0">
                <a:solidFill>
                  <a:srgbClr val="003399"/>
                </a:solidFill>
                <a:latin typeface="Garamond" panose="02020404030301010803" pitchFamily="18" charset="0"/>
              </a:rPr>
              <a:t> e </a:t>
            </a:r>
            <a:r>
              <a:rPr lang="it-IT" sz="2000" b="1" dirty="0">
                <a:solidFill>
                  <a:srgbClr val="003399"/>
                </a:solidFill>
                <a:latin typeface="Garamond" panose="02020404030301010803" pitchFamily="18" charset="0"/>
              </a:rPr>
              <a:t>Regionale</a:t>
            </a:r>
            <a:r>
              <a:rPr lang="it-IT" sz="2000" dirty="0">
                <a:solidFill>
                  <a:srgbClr val="003399"/>
                </a:solidFill>
                <a:latin typeface="Garamond" panose="02020404030301010803" pitchFamily="18" charset="0"/>
              </a:rPr>
              <a:t>, che indicano, dunque anche l’estensione della </a:t>
            </a:r>
            <a:r>
              <a:rPr lang="it-IT" sz="2000" b="1" dirty="0">
                <a:solidFill>
                  <a:srgbClr val="003399"/>
                </a:solidFill>
                <a:latin typeface="Garamond" panose="02020404030301010803" pitchFamily="18" charset="0"/>
              </a:rPr>
              <a:t>competenza territoriale</a:t>
            </a:r>
            <a:r>
              <a:rPr lang="it-IT" sz="2000" dirty="0">
                <a:solidFill>
                  <a:srgbClr val="003399"/>
                </a:solidFill>
                <a:latin typeface="Garamond" panose="02020404030301010803" pitchFamily="18" charset="0"/>
              </a:rPr>
              <a:t>, e la riduzione a 3 dei gradi di giudizio, sostituendo la Commissione Centrale con la Corte di </a:t>
            </a:r>
            <a:r>
              <a:rPr lang="it-IT" sz="2000" b="1" dirty="0">
                <a:solidFill>
                  <a:srgbClr val="003399"/>
                </a:solidFill>
                <a:latin typeface="Garamond" panose="02020404030301010803" pitchFamily="18" charset="0"/>
              </a:rPr>
              <a:t>Cassazione</a:t>
            </a:r>
            <a:r>
              <a:rPr lang="it-IT" sz="2000" dirty="0">
                <a:solidFill>
                  <a:srgbClr val="003399"/>
                </a:solidFill>
                <a:latin typeface="Garamond" panose="02020404030301010803" pitchFamily="18" charset="0"/>
              </a:rPr>
              <a:t>, cui può farsi ricorso per i soli motivi di </a:t>
            </a:r>
            <a:r>
              <a:rPr lang="it-IT" sz="2000" b="1" dirty="0">
                <a:solidFill>
                  <a:srgbClr val="003399"/>
                </a:solidFill>
                <a:latin typeface="Garamond" panose="02020404030301010803" pitchFamily="18" charset="0"/>
              </a:rPr>
              <a:t>legittimità</a:t>
            </a:r>
            <a:r>
              <a:rPr lang="it-IT" sz="2000" dirty="0">
                <a:solidFill>
                  <a:srgbClr val="003399"/>
                </a:solidFill>
                <a:latin typeface="Garamond" panose="02020404030301010803" pitchFamily="18" charset="0"/>
              </a:rPr>
              <a:t>, come accade in tutte le altre giurisdizioni.</a:t>
            </a:r>
          </a:p>
        </p:txBody>
      </p:sp>
    </p:spTree>
    <p:extLst>
      <p:ext uri="{BB962C8B-B14F-4D97-AF65-F5344CB8AC3E}">
        <p14:creationId xmlns:p14="http://schemas.microsoft.com/office/powerpoint/2010/main" val="3919605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314450" y="566056"/>
            <a:ext cx="8267700" cy="523220"/>
          </a:xfrm>
          <a:prstGeom prst="rect">
            <a:avLst/>
          </a:prstGeom>
          <a:noFill/>
        </p:spPr>
        <p:txBody>
          <a:bodyPr wrap="square" rtlCol="0">
            <a:spAutoFit/>
          </a:bodyPr>
          <a:lstStyle/>
          <a:p>
            <a:pPr algn="ctr"/>
            <a:r>
              <a:rPr lang="it-IT" sz="2800" b="1" dirty="0">
                <a:solidFill>
                  <a:srgbClr val="000000"/>
                </a:solidFill>
                <a:latin typeface="Garamond" panose="02020404030301010803" pitchFamily="18" charset="0"/>
              </a:rPr>
              <a:t>Natura e oggetto del processo tributario</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838200" y="1416049"/>
            <a:ext cx="10363199" cy="4093428"/>
          </a:xfrm>
          <a:prstGeom prst="rect">
            <a:avLst/>
          </a:prstGeom>
        </p:spPr>
        <p:txBody>
          <a:bodyPr wrap="square">
            <a:spAutoFit/>
          </a:bodyPr>
          <a:lstStyle/>
          <a:p>
            <a:pPr lvl="0" algn="just"/>
            <a:r>
              <a:rPr lang="it-IT" sz="2000" dirty="0">
                <a:solidFill>
                  <a:srgbClr val="003399"/>
                </a:solidFill>
                <a:latin typeface="Garamond" panose="02020404030301010803" pitchFamily="18" charset="0"/>
              </a:rPr>
              <a:t>In estrema sintesi, con riferimento alla natura del processo si contrappongono, essenzialmente, due diverse tesi: l’una che qualifica lo stesso come di pura </a:t>
            </a:r>
            <a:r>
              <a:rPr lang="it-IT" sz="2000" b="1" i="1" dirty="0">
                <a:solidFill>
                  <a:srgbClr val="FF0000"/>
                </a:solidFill>
                <a:latin typeface="Garamond" panose="02020404030301010803" pitchFamily="18" charset="0"/>
              </a:rPr>
              <a:t>impugnazione-annullamento</a:t>
            </a:r>
            <a:r>
              <a:rPr lang="it-IT" sz="2000" dirty="0">
                <a:solidFill>
                  <a:srgbClr val="003399"/>
                </a:solidFill>
                <a:latin typeface="Garamond" panose="02020404030301010803" pitchFamily="18" charset="0"/>
              </a:rPr>
              <a:t> e l’altra di </a:t>
            </a:r>
            <a:r>
              <a:rPr lang="it-IT" sz="2000" b="1" i="1" dirty="0">
                <a:solidFill>
                  <a:srgbClr val="FF0000"/>
                </a:solidFill>
                <a:latin typeface="Garamond" panose="02020404030301010803" pitchFamily="18" charset="0"/>
              </a:rPr>
              <a:t>impugnazione-merito</a:t>
            </a:r>
            <a:r>
              <a:rPr lang="it-IT" sz="2000" dirty="0">
                <a:solidFill>
                  <a:srgbClr val="003399"/>
                </a:solidFill>
                <a:latin typeface="Garamond" panose="02020404030301010803" pitchFamily="18" charset="0"/>
              </a:rPr>
              <a:t>.</a:t>
            </a:r>
          </a:p>
          <a:p>
            <a:pPr lvl="0" algn="just"/>
            <a:endParaRPr lang="it-IT" sz="2000" dirty="0">
              <a:solidFill>
                <a:srgbClr val="003399"/>
              </a:solidFill>
              <a:latin typeface="Garamond" panose="02020404030301010803" pitchFamily="18" charset="0"/>
            </a:endParaRPr>
          </a:p>
          <a:p>
            <a:pPr lvl="0" algn="just"/>
            <a:r>
              <a:rPr lang="it-IT" sz="2000" dirty="0">
                <a:solidFill>
                  <a:srgbClr val="003399"/>
                </a:solidFill>
                <a:latin typeface="Garamond" panose="02020404030301010803" pitchFamily="18" charset="0"/>
              </a:rPr>
              <a:t>La giurisprudenza della Suprema Corte appare assolutamente maggioritaria nel propendere per la </a:t>
            </a:r>
            <a:r>
              <a:rPr lang="it-IT" sz="2000" b="1" i="1" dirty="0">
                <a:solidFill>
                  <a:srgbClr val="FF0000"/>
                </a:solidFill>
                <a:latin typeface="Garamond" panose="02020404030301010803" pitchFamily="18" charset="0"/>
              </a:rPr>
              <a:t>seconda soluzione</a:t>
            </a:r>
            <a:r>
              <a:rPr lang="it-IT" sz="2000" dirty="0">
                <a:solidFill>
                  <a:srgbClr val="003399"/>
                </a:solidFill>
                <a:latin typeface="Garamond" panose="02020404030301010803" pitchFamily="18" charset="0"/>
              </a:rPr>
              <a:t>.</a:t>
            </a:r>
          </a:p>
          <a:p>
            <a:pPr lvl="0" algn="just"/>
            <a:endParaRPr lang="it-IT" sz="2000" dirty="0">
              <a:solidFill>
                <a:srgbClr val="003399"/>
              </a:solidFill>
              <a:latin typeface="Garamond" panose="02020404030301010803" pitchFamily="18" charset="0"/>
            </a:endParaRPr>
          </a:p>
          <a:p>
            <a:pPr lvl="0" algn="just"/>
            <a:r>
              <a:rPr lang="it-IT" sz="2000" dirty="0">
                <a:solidFill>
                  <a:srgbClr val="003399"/>
                </a:solidFill>
                <a:latin typeface="Garamond" panose="02020404030301010803" pitchFamily="18" charset="0"/>
              </a:rPr>
              <a:t>Secondo tale approccio, il processo tributario non sarebbe diretto alla mera </a:t>
            </a:r>
            <a:r>
              <a:rPr lang="it-IT" sz="2000" b="1" i="1" u="sng" dirty="0">
                <a:solidFill>
                  <a:srgbClr val="003399"/>
                </a:solidFill>
                <a:latin typeface="Garamond" panose="02020404030301010803" pitchFamily="18" charset="0"/>
              </a:rPr>
              <a:t>eliminazione giuridica </a:t>
            </a:r>
            <a:r>
              <a:rPr lang="it-IT" sz="2000" dirty="0">
                <a:solidFill>
                  <a:srgbClr val="003399"/>
                </a:solidFill>
                <a:latin typeface="Garamond" panose="02020404030301010803" pitchFamily="18" charset="0"/>
              </a:rPr>
              <a:t>dell’atto impugnato, ma ad una </a:t>
            </a:r>
            <a:r>
              <a:rPr lang="it-IT" sz="2000" b="1" i="1" u="sng" dirty="0">
                <a:solidFill>
                  <a:srgbClr val="003399"/>
                </a:solidFill>
                <a:latin typeface="Garamond" panose="02020404030301010803" pitchFamily="18" charset="0"/>
              </a:rPr>
              <a:t>pronuncia di merito </a:t>
            </a:r>
            <a:r>
              <a:rPr lang="it-IT" sz="2000" dirty="0">
                <a:solidFill>
                  <a:srgbClr val="003399"/>
                </a:solidFill>
                <a:latin typeface="Garamond" panose="02020404030301010803" pitchFamily="18" charset="0"/>
              </a:rPr>
              <a:t>sostitutiva, sia della dichiarazione resa dal contribuente, sia dell'accertamento dell'Ufficio. In base a tale orientamento,  quindi, il giudice tributario, ove ritenga invalido l'avviso di accertamento per motivi di ordine sostanziale (e non meramente formale), è tenuto ad esaminare nel merito la pretesa tributaria e a ricondurla, mediante una motivata valutazione sostitutiva, alla corretta misura, entro i limiti posti dalle domande di parte.</a:t>
            </a:r>
          </a:p>
        </p:txBody>
      </p:sp>
    </p:spTree>
    <p:extLst>
      <p:ext uri="{BB962C8B-B14F-4D97-AF65-F5344CB8AC3E}">
        <p14:creationId xmlns:p14="http://schemas.microsoft.com/office/powerpoint/2010/main" val="1466983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 xmlns:a16="http://schemas.microsoft.com/office/drawing/2014/main" id="{480665B7-B901-4814-8337-E2EC4F0E18B6}"/>
              </a:ext>
            </a:extLst>
          </p:cNvPr>
          <p:cNvSpPr txBox="1"/>
          <p:nvPr/>
        </p:nvSpPr>
        <p:spPr>
          <a:xfrm>
            <a:off x="1314450" y="566056"/>
            <a:ext cx="8267700" cy="523220"/>
          </a:xfrm>
          <a:prstGeom prst="rect">
            <a:avLst/>
          </a:prstGeom>
          <a:noFill/>
        </p:spPr>
        <p:txBody>
          <a:bodyPr wrap="square" rtlCol="0">
            <a:spAutoFit/>
          </a:bodyPr>
          <a:lstStyle/>
          <a:p>
            <a:pPr algn="ctr"/>
            <a:r>
              <a:rPr lang="it-IT" sz="2800" b="1" dirty="0">
                <a:solidFill>
                  <a:srgbClr val="000000"/>
                </a:solidFill>
                <a:latin typeface="Garamond" panose="02020404030301010803" pitchFamily="18" charset="0"/>
              </a:rPr>
              <a:t>Natura e oggetto del processo tributario</a:t>
            </a:r>
          </a:p>
        </p:txBody>
      </p:sp>
      <p:sp>
        <p:nvSpPr>
          <p:cNvPr id="5" name="Footer Placeholder 4">
            <a:extLst>
              <a:ext uri="{FF2B5EF4-FFF2-40B4-BE49-F238E27FC236}">
                <a16:creationId xmlns="" xmlns:a16="http://schemas.microsoft.com/office/drawing/2014/main" id="{53B3F5E8-896E-478A-8FCA-398E5D551923}"/>
              </a:ext>
            </a:extLst>
          </p:cNvPr>
          <p:cNvSpPr>
            <a:spLocks noGrp="1"/>
          </p:cNvSpPr>
          <p:nvPr>
            <p:ph type="ftr" sz="quarter" idx="11"/>
          </p:nvPr>
        </p:nvSpPr>
        <p:spPr>
          <a:xfrm>
            <a:off x="451514" y="6041362"/>
            <a:ext cx="8644320"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L’AGENZIA DELLE ACCISE, DOGANE E MONOPOLI - </a:t>
            </a:r>
            <a:r>
              <a:rPr lang="it-IT" dirty="0">
                <a:latin typeface="Garamond" panose="02020404030301010803" pitchFamily="18" charset="0"/>
              </a:rPr>
              <a:t>“Strumenti deflattivi del contenzioso tributario doganale: l’interpello e il reclamo-mediazione. Casi pratici.”</a:t>
            </a:r>
            <a:endParaRPr lang="en-US" dirty="0">
              <a:latin typeface="Garamond" panose="02020404030301010803" pitchFamily="18" charset="0"/>
            </a:endParaRPr>
          </a:p>
        </p:txBody>
      </p:sp>
      <p:cxnSp>
        <p:nvCxnSpPr>
          <p:cNvPr id="12" name="Connettore diritto 11">
            <a:extLst>
              <a:ext uri="{FF2B5EF4-FFF2-40B4-BE49-F238E27FC236}">
                <a16:creationId xmlns="" xmlns:a16="http://schemas.microsoft.com/office/drawing/2014/main" id="{65153885-0BAA-41FF-BD82-E8751E761665}"/>
              </a:ext>
            </a:extLst>
          </p:cNvPr>
          <p:cNvCxnSpPr>
            <a:cxnSpLocks/>
          </p:cNvCxnSpPr>
          <p:nvPr/>
        </p:nvCxnSpPr>
        <p:spPr>
          <a:xfrm>
            <a:off x="647572" y="3026230"/>
            <a:ext cx="0" cy="162197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04D99C90-A5E5-4995-ACB9-458739FCCABC}"/>
              </a:ext>
            </a:extLst>
          </p:cNvPr>
          <p:cNvSpPr>
            <a:spLocks noGrp="1"/>
          </p:cNvSpPr>
          <p:nvPr>
            <p:ph type="dt" sz="half" idx="10"/>
          </p:nvPr>
        </p:nvSpPr>
        <p:spPr>
          <a:xfrm>
            <a:off x="9922455" y="6041361"/>
            <a:ext cx="1343706" cy="365125"/>
          </a:xfrm>
        </p:spPr>
        <p:txBody>
          <a:bodyPr/>
          <a:lstStyle>
            <a:lvl1pPr>
              <a:defRPr>
                <a:latin typeface="Helvetica LT Std Cond" panose="020B0506020202030204" pitchFamily="34" charset="0"/>
              </a:defRPr>
            </a:lvl1pPr>
          </a:lstStyle>
          <a:p>
            <a:r>
              <a:rPr lang="en-US" dirty="0">
                <a:latin typeface="Garamond" panose="02020404030301010803" pitchFamily="18" charset="0"/>
              </a:rPr>
              <a:t>30/06/2021</a:t>
            </a:r>
          </a:p>
        </p:txBody>
      </p:sp>
      <p:sp>
        <p:nvSpPr>
          <p:cNvPr id="6" name="Rettangolo 5"/>
          <p:cNvSpPr/>
          <p:nvPr/>
        </p:nvSpPr>
        <p:spPr>
          <a:xfrm>
            <a:off x="838199" y="1758949"/>
            <a:ext cx="10363199" cy="3477875"/>
          </a:xfrm>
          <a:prstGeom prst="rect">
            <a:avLst/>
          </a:prstGeom>
        </p:spPr>
        <p:txBody>
          <a:bodyPr wrap="square">
            <a:spAutoFit/>
          </a:bodyPr>
          <a:lstStyle/>
          <a:p>
            <a:pPr lvl="0" algn="just"/>
            <a:r>
              <a:rPr lang="it-IT" sz="2000" dirty="0">
                <a:solidFill>
                  <a:srgbClr val="003399"/>
                </a:solidFill>
                <a:latin typeface="Garamond" panose="02020404030301010803" pitchFamily="18" charset="0"/>
              </a:rPr>
              <a:t>Al fine di scongiurare il rischio di auto-attribuzione di poteri sostitutivi, la S.C. ha molto focalizzato  l’attenzione sulla motivazione degli atti stabilendo che </a:t>
            </a:r>
            <a:r>
              <a:rPr lang="it-IT" sz="2000" i="1" u="sng" dirty="0">
                <a:solidFill>
                  <a:srgbClr val="003399"/>
                </a:solidFill>
                <a:latin typeface="Garamond" panose="02020404030301010803" pitchFamily="18" charset="0"/>
              </a:rPr>
              <a:t>«le ragioni poste a base dell'atto impositivo segnano i confini del processo tributario, che è comunque un giudizio d'impugnazione dell'atto, sì che l'ufficio finanziario non può porre a base della propria pretesa ragioni diverse e/o modificare, nel corso del giudizio, quelle emergenti dalla motivazione dell'atto».</a:t>
            </a:r>
          </a:p>
          <a:p>
            <a:pPr lvl="0" algn="just"/>
            <a:r>
              <a:rPr lang="it-IT" sz="2000" dirty="0">
                <a:solidFill>
                  <a:srgbClr val="003399"/>
                </a:solidFill>
                <a:latin typeface="Garamond" panose="02020404030301010803" pitchFamily="18" charset="0"/>
              </a:rPr>
              <a:t>l’Ufficio, pertanto, non può modificare il presupposto della propria pretesa originariamente contenuta nell’accertamento, poiché è solo tale motivazione che delimita i confini della lite: analogamente lo stesso giudice tributario dovrà attenersi alle “richieste” contenute nel provvedimento impositivo. In tale prospettiva, dunque, la Commissione Tributaria potrà (p. es.) annullare parzialmente l’atto impugnato, rideterminando la pretesa originaria senza superare i rigidi confini della motivazione e delle eccezioni formulate dal contribuente in sede difensiva.</a:t>
            </a:r>
            <a:endParaRPr lang="it-IT" sz="2000" i="1" u="sng" dirty="0">
              <a:solidFill>
                <a:srgbClr val="003399"/>
              </a:solidFill>
              <a:latin typeface="Garamond" panose="02020404030301010803" pitchFamily="18" charset="0"/>
            </a:endParaRPr>
          </a:p>
        </p:txBody>
      </p:sp>
    </p:spTree>
    <p:extLst>
      <p:ext uri="{BB962C8B-B14F-4D97-AF65-F5344CB8AC3E}">
        <p14:creationId xmlns:p14="http://schemas.microsoft.com/office/powerpoint/2010/main" val="393848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zione">
  <a:themeElements>
    <a:clrScheme name="Personalizzato 6">
      <a:dk1>
        <a:srgbClr val="003399"/>
      </a:dk1>
      <a:lt1>
        <a:sysClr val="window" lastClr="FFFFFF"/>
      </a:lt1>
      <a:dk2>
        <a:srgbClr val="FFFFFF"/>
      </a:dk2>
      <a:lt2>
        <a:srgbClr val="636363"/>
      </a:lt2>
      <a:accent1>
        <a:srgbClr val="003399"/>
      </a:accent1>
      <a:accent2>
        <a:srgbClr val="6886C4"/>
      </a:accent2>
      <a:accent3>
        <a:srgbClr val="AEBFE0"/>
      </a:accent3>
      <a:accent4>
        <a:srgbClr val="EFB251"/>
      </a:accent4>
      <a:accent5>
        <a:srgbClr val="EF755F"/>
      </a:accent5>
      <a:accent6>
        <a:srgbClr val="ED515C"/>
      </a:accent6>
      <a:hlink>
        <a:srgbClr val="8F8F8F"/>
      </a:hlink>
      <a:folHlink>
        <a:srgbClr val="A5A5A5"/>
      </a:folHlink>
    </a:clrScheme>
    <a:fontScheme name="Magneti Marelli">
      <a:majorFont>
        <a:latin typeface="Arial"/>
        <a:ea typeface=""/>
        <a:cs typeface=""/>
      </a:majorFont>
      <a:minorFont>
        <a:latin typeface="Arial"/>
        <a:ea typeface=""/>
        <a:cs typeface=""/>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2095</TotalTime>
  <Words>3124</Words>
  <Application>Microsoft Office PowerPoint</Application>
  <PresentationFormat>Widescreen</PresentationFormat>
  <Paragraphs>246</Paragraphs>
  <Slides>34</Slides>
  <Notes>2</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34</vt:i4>
      </vt:variant>
    </vt:vector>
  </HeadingPairs>
  <TitlesOfParts>
    <vt:vector size="40" baseType="lpstr">
      <vt:lpstr>Arial</vt:lpstr>
      <vt:lpstr>Calibri</vt:lpstr>
      <vt:lpstr>Garamond</vt:lpstr>
      <vt:lpstr>Helvetica LT Std Cond</vt:lpstr>
      <vt:lpstr>Wingdings 2</vt:lpstr>
      <vt:lpstr>Citazione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enrico;m@p</dc:creator>
  <cp:lastModifiedBy>RIMICCI ELISABETTA</cp:lastModifiedBy>
  <cp:revision>131</cp:revision>
  <dcterms:created xsi:type="dcterms:W3CDTF">2018-03-06T13:17:14Z</dcterms:created>
  <dcterms:modified xsi:type="dcterms:W3CDTF">2021-07-05T07:58:10Z</dcterms:modified>
</cp:coreProperties>
</file>